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8" r:id="rId3"/>
    <p:sldId id="260" r:id="rId4"/>
    <p:sldId id="261" r:id="rId5"/>
    <p:sldId id="262" r:id="rId6"/>
    <p:sldId id="264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83" r:id="rId19"/>
    <p:sldId id="276" r:id="rId20"/>
    <p:sldId id="284" r:id="rId21"/>
    <p:sldId id="285" r:id="rId22"/>
    <p:sldId id="286" r:id="rId23"/>
    <p:sldId id="287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6600"/>
    <a:srgbClr val="33CC33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37770-86FA-42A4-909A-73E596385DFB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2C79F-A7C1-4D43-8925-F8726844BCC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1504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4378-D778-4451-A708-36FAC207A073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ADA4-3740-455C-BD5C-DAB3ED96C3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4378-D778-4451-A708-36FAC207A073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ADA4-3740-455C-BD5C-DAB3ED96C3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4378-D778-4451-A708-36FAC207A073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ADA4-3740-455C-BD5C-DAB3ED96C3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4378-D778-4451-A708-36FAC207A073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ADA4-3740-455C-BD5C-DAB3ED96C3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4378-D778-4451-A708-36FAC207A073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ADA4-3740-455C-BD5C-DAB3ED96C3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4378-D778-4451-A708-36FAC207A073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ADA4-3740-455C-BD5C-DAB3ED96C3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4378-D778-4451-A708-36FAC207A073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ADA4-3740-455C-BD5C-DAB3ED96C3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4378-D778-4451-A708-36FAC207A073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ADA4-3740-455C-BD5C-DAB3ED96C3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4378-D778-4451-A708-36FAC207A073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ADA4-3740-455C-BD5C-DAB3ED96C3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4378-D778-4451-A708-36FAC207A073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ADA4-3740-455C-BD5C-DAB3ED96C3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4378-D778-4451-A708-36FAC207A073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ADA4-3740-455C-BD5C-DAB3ED96C3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14378-D778-4451-A708-36FAC207A073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0ADA4-3740-455C-BD5C-DAB3ED96C3F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4957770" cy="1470025"/>
          </a:xfrm>
        </p:spPr>
        <p:txBody>
          <a:bodyPr>
            <a:normAutofit fontScale="90000"/>
          </a:bodyPr>
          <a:lstStyle/>
          <a:p>
            <a:r>
              <a:rPr lang="el-GR" sz="6000" dirty="0" smtClean="0">
                <a:latin typeface="Aka-AcidGR-Collage" pitchFamily="2" charset="-95"/>
                <a:ea typeface="Aka-AcidGR-Collage" pitchFamily="2" charset="-95"/>
              </a:rPr>
              <a:t>Έκθεση βιβλίου</a:t>
            </a:r>
            <a:endParaRPr lang="el-GR" sz="6000" dirty="0">
              <a:latin typeface="Aka-AcidGR-Collage" pitchFamily="2" charset="-95"/>
              <a:ea typeface="Aka-AcidGR-Collage" pitchFamily="2" charset="-95"/>
            </a:endParaRPr>
          </a:p>
        </p:txBody>
      </p:sp>
      <p:pic>
        <p:nvPicPr>
          <p:cNvPr id="4" name="3 - Εικόνα" descr="girl-reading-h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0"/>
            <a:ext cx="3154446" cy="68580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latin typeface="Comic Sans MS" panose="030F0702030302020204" pitchFamily="66" charset="0"/>
              </a:rPr>
              <a:t>Δασκάλα : Ελευθερία </a:t>
            </a:r>
            <a:r>
              <a:rPr lang="el-GR" sz="2000" b="1" dirty="0">
                <a:latin typeface="Comic Sans MS" panose="030F0702030302020204" pitchFamily="66" charset="0"/>
              </a:rPr>
              <a:t>Π</a:t>
            </a:r>
            <a:r>
              <a:rPr lang="el-GR" sz="2000" b="1" dirty="0" smtClean="0">
                <a:latin typeface="Comic Sans MS" panose="030F0702030302020204" pitchFamily="66" charset="0"/>
              </a:rPr>
              <a:t>απαδημητρίου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835696" y="476672"/>
            <a:ext cx="531365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atin typeface="Comic Sans MS" panose="030F0702030302020204" pitchFamily="66" charset="0"/>
              </a:rPr>
              <a:t>ΕΚΘΕΣΗ ΒΙΒΛΙΟΥ</a:t>
            </a:r>
            <a:endParaRPr lang="el-GR" sz="32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79" y="3212976"/>
            <a:ext cx="1880459" cy="2659654"/>
          </a:xfr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755576" y="692696"/>
            <a:ext cx="4786346" cy="5072098"/>
          </a:xfrm>
          <a:prstGeom prst="wedgeRoundRectCallout">
            <a:avLst>
              <a:gd name="adj1" fmla="val 60368"/>
              <a:gd name="adj2" fmla="val 1548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/>
              <a:t>Τι μπορούν να κάνουν στην έκθεση οι επισκέπτες; Βρίσκω και υπογραμμίζω.</a:t>
            </a:r>
            <a:endParaRPr lang="el-GR" sz="4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8429652" cy="667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3857620" y="2927346"/>
            <a:ext cx="442915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>
            <a:off x="285720" y="3357562"/>
            <a:ext cx="500066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5860"/>
            <a:ext cx="1880459" cy="2279344"/>
          </a:xfr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2843808" y="428604"/>
            <a:ext cx="5585844" cy="5072098"/>
          </a:xfrm>
          <a:prstGeom prst="wedgeRoundRectCallout">
            <a:avLst>
              <a:gd name="adj1" fmla="val -63604"/>
              <a:gd name="adj2" fmla="val -22545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ln>
                  <a:solidFill>
                    <a:sysClr val="windowText" lastClr="000000"/>
                  </a:solidFill>
                </a:ln>
                <a:ea typeface="Aka-AcidGR-Collage" pitchFamily="2" charset="-95"/>
              </a:rPr>
              <a:t>Τι διαφορετικό θα έχει η φετινή έκθεση; Βρίσκω και υπογραμμίζω.</a:t>
            </a:r>
            <a:endParaRPr lang="el-GR" sz="4800" b="1" dirty="0">
              <a:ln>
                <a:solidFill>
                  <a:sysClr val="windowText" lastClr="000000"/>
                </a:solidFill>
              </a:ln>
              <a:ea typeface="Aka-AcidGR-Collage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8429652" cy="667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642910" y="3786190"/>
            <a:ext cx="764386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>
            <a:off x="357158" y="4214818"/>
            <a:ext cx="792961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εία γραμμή σύνδεσης"/>
          <p:cNvCxnSpPr/>
          <p:nvPr/>
        </p:nvCxnSpPr>
        <p:spPr>
          <a:xfrm>
            <a:off x="285720" y="4572008"/>
            <a:ext cx="192882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2743462"/>
            <a:ext cx="1880459" cy="1735808"/>
          </a:xfr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643306" y="428604"/>
            <a:ext cx="4786346" cy="5072098"/>
          </a:xfrm>
          <a:prstGeom prst="wedgeRoundRectCallout">
            <a:avLst>
              <a:gd name="adj1" fmla="val -63156"/>
              <a:gd name="adj2" fmla="val 14499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5400" b="1" dirty="0" smtClean="0">
                <a:ln>
                  <a:solidFill>
                    <a:sysClr val="windowText" lastClr="000000"/>
                  </a:solidFill>
                </a:ln>
                <a:ea typeface="Aka-AcidGR-Collage" pitchFamily="2" charset="-95"/>
              </a:rPr>
              <a:t>Τι ώρες θα λειτουργεί η έκθεση; Βρίσκω και κυκλώνω με γαλάζιο.</a:t>
            </a:r>
            <a:endParaRPr lang="el-GR" sz="5400" b="1" dirty="0">
              <a:ln>
                <a:solidFill>
                  <a:sysClr val="windowText" lastClr="000000"/>
                </a:solidFill>
              </a:ln>
              <a:ea typeface="Aka-AcidGR-Collage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8429652" cy="667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Έλλειψη"/>
          <p:cNvSpPr/>
          <p:nvPr/>
        </p:nvSpPr>
        <p:spPr>
          <a:xfrm>
            <a:off x="4429124" y="4500570"/>
            <a:ext cx="2286016" cy="571504"/>
          </a:xfrm>
          <a:prstGeom prst="ellipse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2477396"/>
            <a:ext cx="2475492" cy="2475492"/>
          </a:xfr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857224" y="571480"/>
            <a:ext cx="4786346" cy="5072098"/>
          </a:xfrm>
          <a:prstGeom prst="wedgeRoundRectCallout">
            <a:avLst>
              <a:gd name="adj1" fmla="val 62051"/>
              <a:gd name="adj2" fmla="val 9784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ln>
                  <a:solidFill>
                    <a:sysClr val="windowText" lastClr="000000"/>
                  </a:solidFill>
                </a:ln>
                <a:ea typeface="Aka-AcidGR-Collage" pitchFamily="2" charset="-95"/>
              </a:rPr>
              <a:t>Αν θα κάναμε κι εμείς μια έκθεση βιβλίου στην τάξη μας τι θα έπρεπε να γράψουμε;</a:t>
            </a:r>
            <a:endParaRPr lang="el-GR" sz="4800" b="1" dirty="0">
              <a:ln>
                <a:solidFill>
                  <a:sysClr val="windowText" lastClr="000000"/>
                </a:solidFill>
              </a:ln>
              <a:ea typeface="Aka-AcidGR-Collage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>
              <a:latin typeface="Aka-AcidGR-Collage" pitchFamily="2" charset="-95"/>
              <a:ea typeface="Aka-AcidGR-Collage" pitchFamily="2" charset="-95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>
              <a:latin typeface="Aka-AcidGR-Collage" pitchFamily="2" charset="-95"/>
              <a:ea typeface="Aka-AcidGR-Collage" pitchFamily="2" charset="-95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188640"/>
            <a:ext cx="9144000" cy="645507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ka-AcidGR-Collage" pitchFamily="2" charset="-95"/>
              <a:ea typeface="Aka-AcidGR-Collage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914994" y="857232"/>
            <a:ext cx="50595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ΑΝΑΚΟΙΝΩΣΗ</a:t>
            </a:r>
            <a:endParaRPr lang="el-GR" sz="6600" b="1" cap="none" spc="0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28596" y="2000240"/>
            <a:ext cx="2239716" cy="120032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l-GR" sz="7200" b="1" spc="0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ea typeface="Aka-AcidGR-Collage" pitchFamily="2" charset="-95"/>
              </a:rPr>
              <a:t>Πότε</a:t>
            </a:r>
            <a:r>
              <a:rPr lang="el-GR" sz="5400" b="1" spc="0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ea typeface="Aka-AcidGR-Collage" pitchFamily="2" charset="-95"/>
              </a:rPr>
              <a:t>;</a:t>
            </a:r>
            <a:endParaRPr lang="el-GR" sz="5400" b="1" cap="all" spc="0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  <a:ea typeface="Aka-AcidGR-Collage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35625" y="2859058"/>
            <a:ext cx="19607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l-GR" sz="7200" b="1" spc="0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ea typeface="Aka-AcidGR-Collage" pitchFamily="2" charset="-95"/>
              </a:rPr>
              <a:t>Πού</a:t>
            </a:r>
            <a:r>
              <a:rPr lang="el-GR" sz="5400" b="1" spc="0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ea typeface="Aka-AcidGR-Collage" pitchFamily="2" charset="-95"/>
              </a:rPr>
              <a:t>;</a:t>
            </a:r>
            <a:endParaRPr lang="el-GR" sz="5400" b="1" cap="all" spc="0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  <a:ea typeface="Aka-AcidGR-Collage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61401" y="3872948"/>
            <a:ext cx="24852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l-GR" sz="7200" b="1" spc="0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ea typeface="Aka-AcidGR-Collage" pitchFamily="2" charset="-95"/>
              </a:rPr>
              <a:t>Θέμα</a:t>
            </a:r>
            <a:r>
              <a:rPr lang="el-GR" sz="5400" b="1" spc="0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ea typeface="Aka-AcidGR-Collage" pitchFamily="2" charset="-95"/>
              </a:rPr>
              <a:t>;</a:t>
            </a:r>
            <a:endParaRPr lang="el-GR" sz="5400" b="1" cap="all" spc="0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  <a:ea typeface="Aka-AcidGR-Collage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28596" y="4800439"/>
            <a:ext cx="76675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l-GR" sz="7200" b="1" spc="0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ea typeface="Aka-AcidGR-Collage" pitchFamily="2" charset="-95"/>
              </a:rPr>
              <a:t>Ποιος</a:t>
            </a:r>
            <a:r>
              <a:rPr lang="el-GR" sz="5400" b="1" spc="0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ea typeface="Aka-AcidGR-Collage" pitchFamily="2" charset="-95"/>
              </a:rPr>
              <a:t> </a:t>
            </a:r>
            <a:r>
              <a:rPr lang="el-GR" sz="7200" b="1" spc="0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ea typeface="Aka-AcidGR-Collage" pitchFamily="2" charset="-95"/>
              </a:rPr>
              <a:t>διοργανώνει</a:t>
            </a:r>
            <a:r>
              <a:rPr lang="el-GR" sz="5400" b="1" spc="0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ea typeface="Aka-AcidGR-Collage" pitchFamily="2" charset="-95"/>
              </a:rPr>
              <a:t>;</a:t>
            </a:r>
            <a:endParaRPr lang="el-GR" sz="5400" b="1" cap="all" spc="0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  <a:ea typeface="Aka-AcidGR-Collage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-180528" y="-27384"/>
            <a:ext cx="9074081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312594" y="1857364"/>
            <a:ext cx="3009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Aka-AcidGR-Collage" pitchFamily="2" charset="-95"/>
              </a:rPr>
              <a:t>22 Μ</a:t>
            </a:r>
            <a:r>
              <a:rPr lang="el-G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Aka-AcidGR-Collage" pitchFamily="2" charset="-95"/>
              </a:rPr>
              <a:t>αΐου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ea typeface="Aka-AcidGR-Collage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285984" y="2348880"/>
            <a:ext cx="3853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Aka-AcidGR-Collage" pitchFamily="2" charset="-95"/>
              </a:rPr>
              <a:t> σχολείο μας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ea typeface="Aka-AcidGR-Collage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643174" y="2852936"/>
            <a:ext cx="2265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Aka-AcidGR-Collage" pitchFamily="2" charset="-95"/>
              </a:rPr>
              <a:t>έκθεση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ea typeface="Aka-AcidGR-Collage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076607" y="3861048"/>
            <a:ext cx="3334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Aka-AcidGR-Collage" pitchFamily="2" charset="-95"/>
              </a:rPr>
              <a:t>Α</a:t>
            </a:r>
            <a:r>
              <a:rPr lang="el-G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Aka-AcidGR-Collage" pitchFamily="2" charset="-95"/>
              </a:rPr>
              <a:t>ιγαίου </a:t>
            </a:r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Aka-AcidGR-Collage" pitchFamily="2" charset="-95"/>
              </a:rPr>
              <a:t>12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ea typeface="Aka-AcidGR-Collage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714876" y="5429264"/>
            <a:ext cx="1784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Aka-AcidGR-Collage" pitchFamily="2" charset="-95"/>
              </a:rPr>
              <a:t>τάξης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ea typeface="Aka-AcidGR-Collage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285909"/>
            <a:ext cx="1546798" cy="1874906"/>
          </a:xfr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857224" y="571480"/>
            <a:ext cx="4786346" cy="1428760"/>
          </a:xfrm>
          <a:prstGeom prst="wedgeRoundRectCallout">
            <a:avLst>
              <a:gd name="adj1" fmla="val 67547"/>
              <a:gd name="adj2" fmla="val 2293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ea typeface="Aka-AcidGR-Collage" pitchFamily="2" charset="-95"/>
              </a:rPr>
              <a:t>Ας κοιτάξουμε τι λένε τα παιδιά.</a:t>
            </a:r>
            <a:endParaRPr lang="el-GR" sz="4400" b="1" dirty="0">
              <a:ln>
                <a:solidFill>
                  <a:sysClr val="windowText" lastClr="000000"/>
                </a:solidFill>
              </a:ln>
              <a:ea typeface="Aka-AcidGR-Collage" pitchFamily="2" charset="-95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 t="21917" r="6250" b="19178"/>
          <a:stretch>
            <a:fillRect/>
          </a:stretch>
        </p:blipFill>
        <p:spPr bwMode="auto">
          <a:xfrm>
            <a:off x="-285784" y="3143248"/>
            <a:ext cx="936997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535753" y="571480"/>
            <a:ext cx="5429288" cy="2000264"/>
          </a:xfrm>
          <a:prstGeom prst="wedgeRoundRectCallout">
            <a:avLst>
              <a:gd name="adj1" fmla="val 59978"/>
              <a:gd name="adj2" fmla="val 64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ea typeface="Aka-AcidGR-Collage" pitchFamily="2" charset="-95"/>
              </a:rPr>
              <a:t>Είναι διαφορετικό αυτό που λέει ο καθένας;</a:t>
            </a:r>
            <a:endParaRPr lang="el-GR" sz="4400" b="1" dirty="0">
              <a:ln>
                <a:solidFill>
                  <a:sysClr val="windowText" lastClr="000000"/>
                </a:solidFill>
              </a:ln>
              <a:ea typeface="Aka-AcidGR-Collage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8429652" cy="667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6654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b="36458"/>
          <a:stretch>
            <a:fillRect/>
          </a:stretch>
        </p:blipFill>
        <p:spPr bwMode="auto">
          <a:xfrm>
            <a:off x="0" y="0"/>
            <a:ext cx="882047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047780" y="3516815"/>
            <a:ext cx="25425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3600" b="1" cap="none" spc="0" dirty="0" smtClean="0">
                <a:ln w="11430"/>
                <a:ea typeface="Aka-AcidGR-DiaryGirl" pitchFamily="2" charset="-95"/>
              </a:rPr>
              <a:t>Ο </a:t>
            </a:r>
            <a:r>
              <a:rPr lang="el-GR" sz="3600" b="1" cap="none" spc="0" dirty="0" err="1" smtClean="0">
                <a:ln w="11430"/>
                <a:ea typeface="Aka-AcidGR-DiaryGirl" pitchFamily="2" charset="-95"/>
              </a:rPr>
              <a:t>Μολύβιος</a:t>
            </a:r>
            <a:endParaRPr lang="el-GR" sz="3600" b="1" cap="none" spc="0" dirty="0">
              <a:ln w="11430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99190" y="4509120"/>
            <a:ext cx="83272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3600" b="1" cap="none" spc="0" dirty="0" smtClean="0">
                <a:ln w="11430"/>
                <a:ea typeface="Aka-AcidGR-DiaryGirl" pitchFamily="2" charset="-95"/>
              </a:rPr>
              <a:t>Ο  </a:t>
            </a:r>
            <a:r>
              <a:rPr lang="el-GR" sz="3600" b="1" cap="none" spc="0" dirty="0" err="1" smtClean="0">
                <a:ln w="11430"/>
                <a:ea typeface="Aka-AcidGR-DiaryGirl" pitchFamily="2" charset="-95"/>
              </a:rPr>
              <a:t>Μολύβιος</a:t>
            </a:r>
            <a:r>
              <a:rPr lang="el-GR" sz="3600" b="1" cap="none" spc="0" dirty="0" smtClean="0">
                <a:ln w="11430"/>
                <a:ea typeface="Aka-AcidGR-DiaryGirl" pitchFamily="2" charset="-95"/>
              </a:rPr>
              <a:t>      έστειλε    μια  πρόσκληση.</a:t>
            </a:r>
            <a:endParaRPr lang="el-GR" sz="3600" b="1" cap="none" spc="0" dirty="0">
              <a:ln w="11430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755576" y="5445224"/>
            <a:ext cx="80648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600" b="1" cap="none" spc="0" dirty="0" smtClean="0">
                <a:ln w="11430"/>
                <a:ea typeface="Aka-AcidGR-DiaryGirl" pitchFamily="2" charset="-95"/>
              </a:rPr>
              <a:t>Ο </a:t>
            </a:r>
            <a:r>
              <a:rPr lang="el-GR" sz="3600" b="1" cap="none" spc="0" dirty="0" err="1" smtClean="0">
                <a:ln w="11430"/>
                <a:ea typeface="Aka-AcidGR-DiaryGirl" pitchFamily="2" charset="-95"/>
              </a:rPr>
              <a:t>Μολύβιος</a:t>
            </a:r>
            <a:r>
              <a:rPr lang="el-GR" sz="3600" b="1" cap="none" spc="0" dirty="0" smtClean="0">
                <a:ln w="11430"/>
                <a:ea typeface="Aka-AcidGR-DiaryGirl" pitchFamily="2" charset="-95"/>
              </a:rPr>
              <a:t>      έστειλε     μια </a:t>
            </a:r>
          </a:p>
          <a:p>
            <a:r>
              <a:rPr lang="el-GR" sz="3600" b="1" cap="none" spc="0" dirty="0" smtClean="0">
                <a:ln w="11430"/>
                <a:ea typeface="Aka-AcidGR-DiaryGirl" pitchFamily="2" charset="-95"/>
              </a:rPr>
              <a:t>πρόσκληση      χτες.</a:t>
            </a:r>
            <a:endParaRPr lang="el-GR" sz="3600" b="1" cap="none" spc="0" dirty="0">
              <a:ln w="11430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l-GR" sz="400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177176" y="911622"/>
            <a:ext cx="771530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200" b="1" cap="none" spc="0" dirty="0" smtClean="0">
                <a:ln w="11430"/>
                <a:ea typeface="Aka-AcidGR-DiaryGirl" pitchFamily="2" charset="-95"/>
              </a:rPr>
              <a:t>Ο </a:t>
            </a:r>
            <a:r>
              <a:rPr lang="el-GR" sz="3200" b="1" cap="none" spc="0" dirty="0" err="1" smtClean="0">
                <a:ln w="11430"/>
                <a:ea typeface="Aka-AcidGR-DiaryGirl" pitchFamily="2" charset="-95"/>
              </a:rPr>
              <a:t>Μολύβιος</a:t>
            </a:r>
            <a:r>
              <a:rPr lang="el-GR" sz="3200" b="1" cap="none" spc="0" dirty="0" smtClean="0">
                <a:ln w="11430"/>
                <a:ea typeface="Aka-AcidGR-DiaryGirl" pitchFamily="2" charset="-95"/>
              </a:rPr>
              <a:t>  έστειλε      μια  πρόσκληση </a:t>
            </a:r>
          </a:p>
          <a:p>
            <a:r>
              <a:rPr lang="el-GR" sz="3200" b="1" cap="none" spc="0" dirty="0" smtClean="0">
                <a:ln w="11430"/>
                <a:ea typeface="Aka-AcidGR-DiaryGirl" pitchFamily="2" charset="-95"/>
              </a:rPr>
              <a:t>χτες          στο   δάσος.</a:t>
            </a:r>
            <a:endParaRPr lang="el-GR" sz="3200" b="1" cap="none" spc="0" dirty="0">
              <a:ln w="11430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177176" y="3515524"/>
            <a:ext cx="80753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200" b="1" cap="none" spc="0" dirty="0" smtClean="0">
                <a:ln w="11430"/>
                <a:ea typeface="Aka-AcidGR-DiaryGirl" pitchFamily="2" charset="-95"/>
              </a:rPr>
              <a:t>Ο    </a:t>
            </a:r>
            <a:r>
              <a:rPr lang="el-GR" sz="3200" b="1" cap="none" spc="0" dirty="0" err="1" smtClean="0">
                <a:ln w="11430"/>
                <a:ea typeface="Aka-AcidGR-DiaryGirl" pitchFamily="2" charset="-95"/>
              </a:rPr>
              <a:t>Μολύβιος</a:t>
            </a:r>
            <a:r>
              <a:rPr lang="el-GR" sz="3200" b="1" cap="none" spc="0" dirty="0" smtClean="0">
                <a:ln w="11430"/>
                <a:ea typeface="Aka-AcidGR-DiaryGirl" pitchFamily="2" charset="-95"/>
              </a:rPr>
              <a:t>      έστειλε       μια  πρόσκληση χτες      στο       δάσος           με</a:t>
            </a:r>
          </a:p>
          <a:p>
            <a:r>
              <a:rPr lang="el-GR" sz="3200" b="1" dirty="0" smtClean="0">
                <a:ln w="11430"/>
                <a:ea typeface="Aka-AcidGR-DiaryGirl" pitchFamily="2" charset="-95"/>
              </a:rPr>
              <a:t>το        περιστέρι</a:t>
            </a:r>
            <a:r>
              <a:rPr lang="el-GR" sz="3200" b="1" cap="none" spc="0" dirty="0" smtClean="0">
                <a:ln w="11430"/>
                <a:ea typeface="Aka-AcidGR-DiaryGirl" pitchFamily="2" charset="-95"/>
              </a:rPr>
              <a:t>.</a:t>
            </a:r>
            <a:endParaRPr lang="el-GR" sz="3200" b="1" cap="none" spc="0" dirty="0">
              <a:ln w="11430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894696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14282" y="2643182"/>
            <a:ext cx="878684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5400" b="1" cap="none" spc="0" dirty="0" smtClean="0">
                <a:ln w="11430"/>
                <a:ea typeface="Aka-AcidGR-DiaryGirl" pitchFamily="2" charset="-95"/>
              </a:rPr>
              <a:t>Ο </a:t>
            </a:r>
            <a:r>
              <a:rPr lang="el-GR" sz="5400" b="1" cap="none" spc="0" dirty="0" err="1" smtClean="0">
                <a:ln w="11430"/>
                <a:ea typeface="Aka-AcidGR-DiaryGirl" pitchFamily="2" charset="-95"/>
              </a:rPr>
              <a:t>Μολύβιος</a:t>
            </a:r>
            <a:r>
              <a:rPr lang="el-GR" sz="5400" b="1" cap="none" spc="0" dirty="0" smtClean="0">
                <a:ln w="11430"/>
                <a:ea typeface="Aka-AcidGR-DiaryGirl" pitchFamily="2" charset="-95"/>
              </a:rPr>
              <a:t> έστειλε μια </a:t>
            </a:r>
          </a:p>
          <a:p>
            <a:r>
              <a:rPr lang="el-GR" sz="5400" b="1" cap="none" spc="0" dirty="0" smtClean="0">
                <a:ln w="11430"/>
                <a:ea typeface="Aka-AcidGR-DiaryGirl" pitchFamily="2" charset="-95"/>
              </a:rPr>
              <a:t>πρόσκληση χτες στο δάσος με </a:t>
            </a:r>
            <a:r>
              <a:rPr lang="el-GR" sz="5400" b="1" dirty="0" smtClean="0">
                <a:ln w="11430"/>
                <a:ea typeface="Aka-AcidGR-DiaryGirl" pitchFamily="2" charset="-95"/>
              </a:rPr>
              <a:t>το περιστέρι</a:t>
            </a:r>
            <a:r>
              <a:rPr lang="el-GR" sz="5400" b="1" cap="none" spc="0" dirty="0" smtClean="0">
                <a:ln w="11430"/>
                <a:ea typeface="Aka-AcidGR-DiaryGirl" pitchFamily="2" charset="-95"/>
              </a:rPr>
              <a:t>.</a:t>
            </a:r>
            <a:endParaRPr lang="el-GR" sz="5400" b="1" cap="none" spc="0" dirty="0">
              <a:ln w="11430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32142"/>
            <a:ext cx="8229600" cy="1143000"/>
          </a:xfrm>
        </p:spPr>
        <p:txBody>
          <a:bodyPr/>
          <a:lstStyle/>
          <a:p>
            <a:endParaRPr lang="el-GR" sz="4000">
              <a:latin typeface="Aka-AcidGR-Collage" pitchFamily="2" charset="-95"/>
              <a:ea typeface="Aka-AcidGR-Collage" pitchFamily="2" charset="-95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2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031607" y="1268760"/>
            <a:ext cx="24574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a typeface="Aka-AcidGR-Collage" pitchFamily="2" charset="-95"/>
              </a:rPr>
              <a:t>βάτραχος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a typeface="Aka-AcidGR-Collage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124212" y="1772816"/>
            <a:ext cx="13306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a typeface="Aka-AcidGR-Collage" pitchFamily="2" charset="-95"/>
              </a:rPr>
              <a:t>γάτα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a typeface="Aka-AcidGR-Collage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713531" y="2276872"/>
            <a:ext cx="33180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a typeface="Aka-AcidGR-Collage" pitchFamily="2" charset="-95"/>
              </a:rPr>
              <a:t>κουκουβάγια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a typeface="Aka-AcidGR-Collage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778083" y="2731567"/>
            <a:ext cx="15784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a typeface="Aka-AcidGR-Collage" pitchFamily="2" charset="-95"/>
              </a:rPr>
              <a:t>λαγός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a typeface="Aka-AcidGR-Collage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887801" y="3212976"/>
            <a:ext cx="24175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a typeface="Aka-AcidGR-Collage" pitchFamily="2" charset="-95"/>
              </a:rPr>
              <a:t>μυρμήγκι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a typeface="Aka-AcidGR-Collage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875473" y="3717032"/>
            <a:ext cx="25899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a typeface="Aka-AcidGR-Collage" pitchFamily="2" charset="-95"/>
              </a:rPr>
              <a:t>νυχτερίδα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a typeface="Aka-AcidGR-Collage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979918" y="4149080"/>
            <a:ext cx="28913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a typeface="Aka-AcidGR-Collage" pitchFamily="2" charset="-95"/>
              </a:rPr>
              <a:t>παπαγάλος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a typeface="Aka-AcidGR-Collage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583991" y="4653136"/>
            <a:ext cx="36240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a typeface="Aka-AcidGR-Collage" pitchFamily="2" charset="-95"/>
              </a:rPr>
              <a:t>σκαντζόχοιρος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a typeface="Aka-AcidGR-Collage" pitchFamily="2" charset="-95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903582" y="5157192"/>
            <a:ext cx="12014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a typeface="Aka-AcidGR-Collage" pitchFamily="2" charset="-95"/>
              </a:rPr>
              <a:t>φίδι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a typeface="Aka-AcidGR-Collage" pitchFamily="2" charset="-95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938303" y="5661248"/>
            <a:ext cx="19633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a typeface="Aka-AcidGR-Collage" pitchFamily="2" charset="-95"/>
              </a:rPr>
              <a:t>χελώνα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a typeface="Aka-AcidGR-Collage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-10244" y="692696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-35497" y="1412776"/>
            <a:ext cx="914400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2359657" cy="1656184"/>
          </a:xfr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643306" y="1714488"/>
            <a:ext cx="4786346" cy="2143140"/>
          </a:xfrm>
          <a:prstGeom prst="wedgeRoundRectCallout">
            <a:avLst>
              <a:gd name="adj1" fmla="val -66361"/>
              <a:gd name="adj2" fmla="val -35925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ea typeface="Aka-AcidGR-Collage" pitchFamily="2" charset="-95"/>
              </a:rPr>
              <a:t>Τι συνέβη σήμερα στο σχολείο της παρέας;</a:t>
            </a:r>
            <a:endParaRPr lang="el-GR" sz="4400" b="1" dirty="0">
              <a:ln>
                <a:solidFill>
                  <a:sysClr val="windowText" lastClr="000000"/>
                </a:solidFill>
              </a:ln>
              <a:ea typeface="Aka-AcidGR-Collage" pitchFamily="2" charset="-95"/>
            </a:endParaRPr>
          </a:p>
        </p:txBody>
      </p:sp>
      <p:pic>
        <p:nvPicPr>
          <p:cNvPr id="6" name="5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485872"/>
            <a:ext cx="1544471" cy="1872086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755576" y="4214818"/>
            <a:ext cx="4786346" cy="2143140"/>
          </a:xfrm>
          <a:prstGeom prst="wedgeRoundRectCallout">
            <a:avLst>
              <a:gd name="adj1" fmla="val 69426"/>
              <a:gd name="adj2" fmla="val 15752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ea typeface="Aka-AcidGR-Collage" pitchFamily="2" charset="-95"/>
              </a:rPr>
              <a:t>Τι είναι η έκθεση βιβλίου;</a:t>
            </a:r>
            <a:endParaRPr lang="el-GR" sz="4400" b="1" dirty="0">
              <a:ln>
                <a:solidFill>
                  <a:sysClr val="windowText" lastClr="000000"/>
                </a:solidFill>
              </a:ln>
              <a:ea typeface="Aka-AcidGR-Collage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56" y="2214554"/>
            <a:ext cx="1269547" cy="2793625"/>
          </a:xfr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643306" y="428604"/>
            <a:ext cx="4786346" cy="5072098"/>
          </a:xfrm>
          <a:prstGeom prst="wedgeRoundRectCallout">
            <a:avLst>
              <a:gd name="adj1" fmla="val -63156"/>
              <a:gd name="adj2" fmla="val 14499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latin typeface="Comic Sans MS" panose="030F0702030302020204" pitchFamily="66" charset="0"/>
                <a:ea typeface="Aka-AcidGR-Collage" pitchFamily="2" charset="-95"/>
              </a:rPr>
              <a:t>Βρείτε στην ανακοίνωση της διευθύντριας  πότε θα γίνει η έκθεση βιβλίου και κυκλώστε με κίτρινο.</a:t>
            </a:r>
            <a:endParaRPr lang="el-GR" sz="4400" b="1" dirty="0">
              <a:ln>
                <a:solidFill>
                  <a:sysClr val="windowText" lastClr="000000"/>
                </a:solidFill>
              </a:ln>
              <a:latin typeface="Comic Sans MS" panose="030F0702030302020204" pitchFamily="66" charset="0"/>
              <a:ea typeface="Aka-AcidGR-Collage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8429652" cy="667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Έλλειψη"/>
          <p:cNvSpPr/>
          <p:nvPr/>
        </p:nvSpPr>
        <p:spPr>
          <a:xfrm>
            <a:off x="1357290" y="1643050"/>
            <a:ext cx="1500198" cy="571504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2898673"/>
            <a:ext cx="2504591" cy="1898479"/>
          </a:xfr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643306" y="428604"/>
            <a:ext cx="4786346" cy="5072098"/>
          </a:xfrm>
          <a:prstGeom prst="wedgeRoundRectCallout">
            <a:avLst>
              <a:gd name="adj1" fmla="val -63156"/>
              <a:gd name="adj2" fmla="val 14499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ea typeface="Aka-AcidGR-Collage" pitchFamily="2" charset="-95"/>
              </a:rPr>
              <a:t>Βρείτε στην ανακοίνωση της διευθύντριας  πού θα γίνει η έκθεση βιβλίου και κυκλώστε με πράσινο.</a:t>
            </a:r>
            <a:endParaRPr lang="el-GR" sz="4400" b="1" dirty="0">
              <a:ln>
                <a:solidFill>
                  <a:sysClr val="windowText" lastClr="000000"/>
                </a:solidFill>
              </a:ln>
              <a:ea typeface="Aka-AcidGR-Collage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8429652" cy="667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Έλλειψη"/>
          <p:cNvSpPr/>
          <p:nvPr/>
        </p:nvSpPr>
        <p:spPr>
          <a:xfrm>
            <a:off x="4143372" y="1643050"/>
            <a:ext cx="2571768" cy="571504"/>
          </a:xfrm>
          <a:prstGeom prst="ellipse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201</Words>
  <Application>Microsoft Office PowerPoint</Application>
  <PresentationFormat>Προβολή στην οθόνη (4:3)</PresentationFormat>
  <Paragraphs>43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Έκθεση βιβλίου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Έκθεση βιβλίου</dc:title>
  <dc:creator>Ιωαννα</dc:creator>
  <cp:lastModifiedBy>Eleftheria Papadimitriou</cp:lastModifiedBy>
  <cp:revision>28</cp:revision>
  <dcterms:created xsi:type="dcterms:W3CDTF">2013-06-02T16:01:59Z</dcterms:created>
  <dcterms:modified xsi:type="dcterms:W3CDTF">2021-04-04T16:50:40Z</dcterms:modified>
</cp:coreProperties>
</file>