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1" r:id="rId4"/>
    <p:sldId id="260" r:id="rId5"/>
    <p:sldId id="264" r:id="rId6"/>
    <p:sldId id="262" r:id="rId7"/>
    <p:sldId id="265" r:id="rId8"/>
    <p:sldId id="263" r:id="rId9"/>
    <p:sldId id="257" r:id="rId10"/>
    <p:sldId id="266" r:id="rId11"/>
    <p:sldId id="258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2E32-1B70-4D93-8D82-E9414678F4AB}" type="datetimeFigureOut">
              <a:rPr lang="el-GR" smtClean="0"/>
              <a:t>19/9/2021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33AB-343F-4B0F-AC30-D7185C3F96CF}" type="slidenum">
              <a:rPr lang="el-GR" smtClean="0"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2E32-1B70-4D93-8D82-E9414678F4AB}" type="datetimeFigureOut">
              <a:rPr lang="el-GR" smtClean="0"/>
              <a:t>19/9/2021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33AB-343F-4B0F-AC30-D7185C3F96C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2E32-1B70-4D93-8D82-E9414678F4AB}" type="datetimeFigureOut">
              <a:rPr lang="el-GR" smtClean="0"/>
              <a:t>19/9/2021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33AB-343F-4B0F-AC30-D7185C3F96C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2E32-1B70-4D93-8D82-E9414678F4AB}" type="datetimeFigureOut">
              <a:rPr lang="el-GR" smtClean="0"/>
              <a:t>19/9/2021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33AB-343F-4B0F-AC30-D7185C3F96CF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2E32-1B70-4D93-8D82-E9414678F4AB}" type="datetimeFigureOut">
              <a:rPr lang="el-GR" smtClean="0"/>
              <a:t>19/9/2021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33AB-343F-4B0F-AC30-D7185C3F96C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2E32-1B70-4D93-8D82-E9414678F4AB}" type="datetimeFigureOut">
              <a:rPr lang="el-GR" smtClean="0"/>
              <a:t>19/9/2021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33AB-343F-4B0F-AC30-D7185C3F96CF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2E32-1B70-4D93-8D82-E9414678F4AB}" type="datetimeFigureOut">
              <a:rPr lang="el-GR" smtClean="0"/>
              <a:t>19/9/2021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33AB-343F-4B0F-AC30-D7185C3F96CF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2E32-1B70-4D93-8D82-E9414678F4AB}" type="datetimeFigureOut">
              <a:rPr lang="el-GR" smtClean="0"/>
              <a:t>19/9/2021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33AB-343F-4B0F-AC30-D7185C3F96C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2E32-1B70-4D93-8D82-E9414678F4AB}" type="datetimeFigureOut">
              <a:rPr lang="el-GR" smtClean="0"/>
              <a:t>19/9/2021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33AB-343F-4B0F-AC30-D7185C3F96C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2E32-1B70-4D93-8D82-E9414678F4AB}" type="datetimeFigureOut">
              <a:rPr lang="el-GR" smtClean="0"/>
              <a:t>19/9/2021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33AB-343F-4B0F-AC30-D7185C3F96C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52E32-1B70-4D93-8D82-E9414678F4AB}" type="datetimeFigureOut">
              <a:rPr lang="el-GR" smtClean="0"/>
              <a:t>19/9/2021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33AB-343F-4B0F-AC30-D7185C3F96CF}" type="slidenum">
              <a:rPr lang="el-GR" smtClean="0"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6352E32-1B70-4D93-8D82-E9414678F4AB}" type="datetimeFigureOut">
              <a:rPr lang="el-GR" smtClean="0"/>
              <a:t>19/9/2021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1F733AB-343F-4B0F-AC30-D7185C3F96CF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matiko.gr/" TargetMode="External"/><Relationship Id="rId2" Type="http://schemas.openxmlformats.org/officeDocument/2006/relationships/hyperlink" Target="https://www.moh.gov.gr/articles/health/dieythynsh-prwtobathmias-frontidas-ygeia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nutritionactivityprogram.gr/" TargetMode="External"/><Relationship Id="rId4" Type="http://schemas.openxmlformats.org/officeDocument/2006/relationships/hyperlink" Target="https://www.paidorama.com/askisi-kai-diatrofi-sta-paidi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3728" y="2780928"/>
            <a:ext cx="4392488" cy="523220"/>
          </a:xfrm>
          <a:prstGeom prst="rect">
            <a:avLst/>
          </a:prstGeom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ΔΙΑΤΡΟΦΗ &amp; ΑΣΚΗΣΗ</a:t>
            </a:r>
            <a:endParaRPr lang="el-GR" sz="28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6442983"/>
            <a:ext cx="4644008" cy="369332"/>
          </a:xfrm>
          <a:prstGeom prst="rect">
            <a:avLst/>
          </a:prstGeom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rgbClr val="002060"/>
                </a:solidFill>
              </a:rPr>
              <a:t>ΕΚΠ/ΚΟΣ : ΕΛΕΥΘΕΡΙΑ ΠΑΠΑΔΗΜΗΤΡΙΟΥ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5085184"/>
            <a:ext cx="3024336" cy="646331"/>
          </a:xfrm>
          <a:prstGeom prst="rect">
            <a:avLst/>
          </a:prstGeom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r>
              <a:rPr lang="el-GR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ο</a:t>
            </a:r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ΔΙΑΠΟΛΙΤΙΣΜΙΚΟ Δ.Σ. </a:t>
            </a:r>
          </a:p>
          <a:p>
            <a:pPr algn="ctr"/>
            <a:r>
              <a:rPr lang="el-G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ΕΛ. ΚΟΡΔΕΛΙΟΥ</a:t>
            </a:r>
            <a:endParaRPr lang="el-G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773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984776" cy="1143000"/>
          </a:xfrm>
        </p:spPr>
        <p:txBody>
          <a:bodyPr/>
          <a:lstStyle/>
          <a:p>
            <a:pPr marL="0" indent="0">
              <a:buNone/>
            </a:pPr>
            <a:r>
              <a:rPr lang="el-GR" sz="3600" dirty="0" smtClean="0">
                <a:solidFill>
                  <a:schemeClr val="accent6"/>
                </a:solidFill>
              </a:rPr>
              <a:t>ΜΙΚΡΕΣ ΣΥΜΒΟΥΛΕΣ ΚΙΝΗΣΗΣ !</a:t>
            </a:r>
            <a:endParaRPr lang="el-GR" sz="3600" dirty="0">
              <a:solidFill>
                <a:schemeClr val="accent6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971600" y="1268760"/>
            <a:ext cx="6904856" cy="347472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</a:t>
            </a:r>
            <a:r>
              <a:rPr lang="el-GR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Κινηθείτε</a:t>
            </a:r>
            <a:r>
              <a:rPr lang="el-GR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! </a:t>
            </a:r>
            <a:r>
              <a:rPr lang="el-GR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Μην κάθεστε και μην περνάτε το χρόνο σας μπροστά στην τηλεόραση, τον υπολογιστή, το κινητό, κ.α. </a:t>
            </a:r>
            <a:endParaRPr lang="el-GR" sz="24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l-GR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Ασκηθείτε με τους </a:t>
            </a:r>
            <a:r>
              <a:rPr lang="el-GR" sz="2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γονείς</a:t>
            </a:r>
            <a:r>
              <a:rPr lang="el-GR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σας στο πάρκο ή στη φύση</a:t>
            </a:r>
            <a:endParaRPr lang="el-GR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Φορέστε </a:t>
            </a:r>
            <a:r>
              <a:rPr lang="el-GR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κράνος και επιγονατίδες και κάνετε </a:t>
            </a: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ποδήλατο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Αφιερώστε </a:t>
            </a:r>
            <a:r>
              <a:rPr lang="el-GR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χρόνο για </a:t>
            </a:r>
            <a:r>
              <a:rPr lang="el-GR" sz="24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παιχνίδι 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l-GR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Φροντίστε </a:t>
            </a:r>
            <a:r>
              <a:rPr lang="el-GR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και βγάλτε </a:t>
            </a:r>
            <a:r>
              <a:rPr lang="el-GR" sz="24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βόλτα</a:t>
            </a:r>
            <a:r>
              <a:rPr lang="el-GR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l-GR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το σκύλο </a:t>
            </a:r>
            <a:r>
              <a:rPr lang="el-GR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σας</a:t>
            </a:r>
            <a:endParaRPr lang="el-GR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45720" indent="0">
              <a:buNone/>
            </a:pP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55" y="4869160"/>
            <a:ext cx="2724687" cy="164578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032" y="2178790"/>
            <a:ext cx="1368152" cy="1753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9992" y="6442983"/>
            <a:ext cx="4644008" cy="369332"/>
          </a:xfrm>
          <a:prstGeom prst="rect">
            <a:avLst/>
          </a:prstGeom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rgbClr val="002060"/>
                </a:solidFill>
              </a:rPr>
              <a:t>ΕΚΠ/ΚΟΣ : ΕΛΕΥΘΕΡΙΑ ΠΑΠΑΔΗΜΗΤΡΙΟΥ</a:t>
            </a:r>
            <a:endParaRPr lang="el-G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485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 smtClean="0"/>
              <a:t>ΠΗΓΕΣ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426531" y="1556792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>
                <a:hlinkClick r:id="rId2"/>
              </a:rPr>
              <a:t>https://www.moh.gov.gr/articles/health/dieythynsh-prwtobathmias-frontidas-ygeias</a:t>
            </a:r>
            <a:r>
              <a:rPr lang="en-US" dirty="0" smtClean="0">
                <a:hlinkClick r:id="rId2"/>
              </a:rPr>
              <a:t>/</a:t>
            </a:r>
            <a:endParaRPr lang="el-GR" dirty="0"/>
          </a:p>
          <a:p>
            <a:pPr marL="45720" indent="0">
              <a:buNone/>
            </a:pPr>
            <a:r>
              <a:rPr lang="en-US" dirty="0">
                <a:hlinkClick r:id="rId3"/>
              </a:rPr>
              <a:t>https://www.biomatiko.gr</a:t>
            </a:r>
            <a:r>
              <a:rPr lang="en-US" dirty="0" smtClean="0">
                <a:hlinkClick r:id="rId3"/>
              </a:rPr>
              <a:t>/</a:t>
            </a:r>
            <a:endParaRPr lang="el-GR" dirty="0" smtClean="0"/>
          </a:p>
          <a:p>
            <a:pPr marL="45720" indent="0">
              <a:buNone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www.paidorama.com/askisi-kai-diatrofi-sta-paidia</a:t>
            </a:r>
            <a:endParaRPr lang="el-GR" dirty="0" smtClean="0"/>
          </a:p>
          <a:p>
            <a:pPr marL="45720" indent="0">
              <a:buNone/>
            </a:pP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://nutritionactivityprogram.gr</a:t>
            </a:r>
            <a:r>
              <a:rPr lang="en-US" dirty="0" smtClean="0">
                <a:hlinkClick r:id="rId5"/>
              </a:rPr>
              <a:t>/</a:t>
            </a:r>
            <a:endParaRPr lang="el-GR" dirty="0" smtClean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endParaRPr lang="el-GR" dirty="0" smtClean="0"/>
          </a:p>
          <a:p>
            <a:pPr marL="45720" indent="0">
              <a:buNone/>
            </a:pPr>
            <a:endParaRPr lang="el-G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5321" y="3049759"/>
            <a:ext cx="1355947" cy="1997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09138" y="2348880"/>
            <a:ext cx="1512168" cy="36933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l-GR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ΓΕΙΑ ΣΑΣ !</a:t>
            </a:r>
            <a:endParaRPr lang="el-GR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2" y="6442983"/>
            <a:ext cx="4644008" cy="369332"/>
          </a:xfrm>
          <a:prstGeom prst="rect">
            <a:avLst/>
          </a:prstGeom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rgbClr val="002060"/>
                </a:solidFill>
              </a:rPr>
              <a:t>ΕΚΠ/ΚΟΣ : ΕΛΕΥΘΕΡΙΑ ΠΑΠΑΔΗΜΗΤΡΙΟΥ</a:t>
            </a:r>
            <a:endParaRPr lang="el-G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8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60313"/>
            <a:ext cx="2380009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Επεξήγηση με παραλληλόγραμμο 3"/>
          <p:cNvSpPr/>
          <p:nvPr/>
        </p:nvSpPr>
        <p:spPr>
          <a:xfrm>
            <a:off x="251520" y="1844824"/>
            <a:ext cx="5472608" cy="2520280"/>
          </a:xfrm>
          <a:prstGeom prst="wedgeRectCallout">
            <a:avLst>
              <a:gd name="adj1" fmla="val 66001"/>
              <a:gd name="adj2" fmla="val -9239"/>
            </a:avLst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Γεια σας, παιδάκια !</a:t>
            </a:r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l-GR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Είμαι </a:t>
            </a:r>
            <a:r>
              <a:rPr lang="el-GR" sz="32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Νανά η Μπανάνα </a:t>
            </a:r>
            <a:r>
              <a:rPr lang="el-GR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! Όλοι ξέρουμε ότι η σωστή διατροφή μαζί με την άσκηση μας χαρίζουν </a:t>
            </a:r>
            <a:r>
              <a:rPr lang="el-GR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υγεία </a:t>
            </a:r>
            <a:r>
              <a:rPr lang="el-GR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!</a:t>
            </a:r>
            <a:endParaRPr lang="el-GR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9992" y="6442983"/>
            <a:ext cx="4644008" cy="369332"/>
          </a:xfrm>
          <a:prstGeom prst="rect">
            <a:avLst/>
          </a:prstGeom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rgbClr val="002060"/>
                </a:solidFill>
              </a:rPr>
              <a:t>ΕΚΠ/ΚΟΣ : ΕΛΕΥΘΕΡΙΑ ΠΑΠΑΔΗΜΗΤΡΙΟΥ</a:t>
            </a:r>
            <a:endParaRPr lang="el-G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45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8568952" cy="1296144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89" y="2482930"/>
            <a:ext cx="3372680" cy="2828243"/>
          </a:xfrm>
          <a:prstGeom prst="rect">
            <a:avLst/>
          </a:prstGeom>
        </p:spPr>
      </p:pic>
      <p:pic>
        <p:nvPicPr>
          <p:cNvPr id="3074" name="Picture 2" descr="Children Clipart Sport - Animated Girl Playing Basketball , Transparent  Cartoon - Jing.f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84933"/>
            <a:ext cx="1890713" cy="342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07904" y="3140968"/>
            <a:ext cx="504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0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endParaRPr lang="el-GR" sz="8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76064" y="3235331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0" dirty="0">
                <a:solidFill>
                  <a:schemeClr val="accent1">
                    <a:lumMod val="75000"/>
                  </a:schemeClr>
                </a:solidFill>
              </a:rPr>
              <a:t>=</a:t>
            </a:r>
          </a:p>
        </p:txBody>
      </p:sp>
      <p:pic>
        <p:nvPicPr>
          <p:cNvPr id="3076" name="Picture 4" descr="Health Screening Pharmacy Clip art - health png download - 2500*2500 - Free  Transparent Health png Download. - Clip Art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967" y="2709913"/>
            <a:ext cx="2185547" cy="218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99992" y="6442983"/>
            <a:ext cx="4644008" cy="369332"/>
          </a:xfrm>
          <a:prstGeom prst="rect">
            <a:avLst/>
          </a:prstGeom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rgbClr val="002060"/>
                </a:solidFill>
              </a:rPr>
              <a:t>ΕΚΠ/ΚΟΣ : ΕΛΕΥΘΕΡΙΑ ΠΑΠΑΔΗΜΗΤΡΙΟΥ</a:t>
            </a:r>
            <a:endParaRPr lang="el-G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105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1619672" y="731520"/>
            <a:ext cx="6120680" cy="2913504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el-GR" sz="24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Η άσκηση δυναμώνει την καρδιά και βελτιώνει τη φυσική μας κατάσταση. </a:t>
            </a:r>
            <a:endParaRPr lang="el-GR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764704"/>
            <a:ext cx="1009784" cy="203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123" y="2924944"/>
            <a:ext cx="5574045" cy="29243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9992" y="6442983"/>
            <a:ext cx="4644008" cy="369332"/>
          </a:xfrm>
          <a:prstGeom prst="rect">
            <a:avLst/>
          </a:prstGeom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rgbClr val="002060"/>
                </a:solidFill>
              </a:rPr>
              <a:t>ΕΚΠ/ΚΟΣ : ΕΛΕΥΘΕΡΙΑ ΠΑΠΑΔΗΜΗΤΡΙΟΥ</a:t>
            </a:r>
            <a:endParaRPr lang="el-G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5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899592" y="332656"/>
            <a:ext cx="7416824" cy="1257320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el-GR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Το παιδί που καταπιάνεται με </a:t>
            </a:r>
            <a:r>
              <a:rPr lang="el-GR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αθλητικές ή έντονες κινητικές </a:t>
            </a:r>
            <a:r>
              <a:rPr lang="el-GR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δραστηριότητες έχει υψηλότερες διατροφικές </a:t>
            </a:r>
            <a:r>
              <a:rPr lang="el-GR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απαιτήσεις.</a:t>
            </a:r>
            <a:endParaRPr lang="el-GR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916832"/>
            <a:ext cx="3743325" cy="4152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9992" y="6442983"/>
            <a:ext cx="4644008" cy="369332"/>
          </a:xfrm>
          <a:prstGeom prst="rect">
            <a:avLst/>
          </a:prstGeom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rgbClr val="002060"/>
                </a:solidFill>
              </a:rPr>
              <a:t>ΕΚΠ/ΚΟΣ : ΕΛΕΥΘΕΡΙΑ ΠΑΠΑΔΗΜΗΤΡΙΟΥ</a:t>
            </a:r>
            <a:endParaRPr lang="el-G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389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99592" y="4653136"/>
            <a:ext cx="7560840" cy="1440160"/>
          </a:xfrm>
        </p:spPr>
        <p:txBody>
          <a:bodyPr/>
          <a:lstStyle/>
          <a:p>
            <a:pPr marL="0" indent="0" algn="just">
              <a:buNone/>
            </a:pPr>
            <a:r>
              <a:rPr lang="el-GR" sz="2400" dirty="0" smtClean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Όμως </a:t>
            </a:r>
            <a:r>
              <a:rPr lang="el-GR" sz="240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ΠΡΟΣΟΧΗ</a:t>
            </a:r>
            <a:r>
              <a:rPr lang="el-GR" sz="2400" dirty="0" smtClean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 πρέπει να υπάρχει ισορροπία στη διατροφή μας και στη φυσική μας δραστηριότητα, αλλιώς θα χάσουμε ενέργεια και θα κουραστούμε ή θα βάλουμε παραπανίσια κιλά. </a:t>
            </a:r>
            <a:endParaRPr lang="el-GR" sz="2400" dirty="0">
              <a:solidFill>
                <a:srgbClr val="00206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8640"/>
            <a:ext cx="7488832" cy="4399114"/>
          </a:xfrm>
        </p:spPr>
      </p:pic>
      <p:sp>
        <p:nvSpPr>
          <p:cNvPr id="5" name="TextBox 4"/>
          <p:cNvSpPr txBox="1"/>
          <p:nvPr/>
        </p:nvSpPr>
        <p:spPr>
          <a:xfrm>
            <a:off x="4499992" y="6442983"/>
            <a:ext cx="4644008" cy="369332"/>
          </a:xfrm>
          <a:prstGeom prst="rect">
            <a:avLst/>
          </a:prstGeom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rgbClr val="002060"/>
                </a:solidFill>
              </a:rPr>
              <a:t>ΕΚΠ/ΚΟΣ : ΕΛΕΥΘΕΡΙΑ ΠΑΠΑΔΗΜΗΤΡΙΟΥ</a:t>
            </a:r>
            <a:endParaRPr lang="el-G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456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03648" y="92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l-GR" sz="3600" dirty="0" smtClean="0">
                <a:solidFill>
                  <a:srgbClr val="FF0000"/>
                </a:solidFill>
              </a:rPr>
              <a:t>ΠΥΡΑΜΙΔΑ ΣΩΜΑΤΙΚΗΣ ΑΣΚΗΣΗΣ</a:t>
            </a:r>
            <a:endParaRPr lang="el-GR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5" y="1268760"/>
            <a:ext cx="650921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9992" y="6442983"/>
            <a:ext cx="4644008" cy="369332"/>
          </a:xfrm>
          <a:prstGeom prst="rect">
            <a:avLst/>
          </a:prstGeom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rgbClr val="002060"/>
                </a:solidFill>
              </a:rPr>
              <a:t>ΕΚΠ/ΚΟΣ : ΕΛΕΥΘΕΡΙΑ ΠΑΠΑΔΗΜΗΤΡΙΟΥ</a:t>
            </a:r>
            <a:endParaRPr lang="el-G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952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l-G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Παράδειγμα μίας ημέρας ενός παιδιού που αθλείται:</a:t>
            </a:r>
            <a:br>
              <a:rPr lang="el-GR" sz="32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1187624" y="1484784"/>
            <a:ext cx="6192688" cy="5112568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el-GR" sz="2000" dirty="0">
              <a:latin typeface="Comic Sans MS" panose="030F0702030302020204" pitchFamily="66" charset="0"/>
            </a:endParaRPr>
          </a:p>
          <a:p>
            <a:r>
              <a:rPr lang="el-GR" sz="2000" b="1" dirty="0">
                <a:latin typeface="Comic Sans MS" panose="030F0702030302020204" pitchFamily="66" charset="0"/>
              </a:rPr>
              <a:t>Πρωινό</a:t>
            </a:r>
            <a:r>
              <a:rPr lang="el-GR" sz="2000" dirty="0">
                <a:latin typeface="Comic Sans MS" panose="030F0702030302020204" pitchFamily="66" charset="0"/>
              </a:rPr>
              <a:t/>
            </a:r>
            <a:br>
              <a:rPr lang="el-GR" sz="2000" dirty="0">
                <a:latin typeface="Comic Sans MS" panose="030F0702030302020204" pitchFamily="66" charset="0"/>
              </a:rPr>
            </a:br>
            <a:r>
              <a:rPr lang="el-GR" sz="2000" dirty="0">
                <a:latin typeface="Comic Sans MS" panose="030F0702030302020204" pitchFamily="66" charset="0"/>
              </a:rPr>
              <a:t>1 ποτήρι γάλα χαμηλών λιπαρών και 1 φέτα ψωμί με ταχίνι και </a:t>
            </a:r>
            <a:r>
              <a:rPr lang="el-GR" sz="2000" dirty="0" smtClean="0">
                <a:latin typeface="Comic Sans MS" panose="030F0702030302020204" pitchFamily="66" charset="0"/>
              </a:rPr>
              <a:t>μέλι</a:t>
            </a:r>
          </a:p>
          <a:p>
            <a:r>
              <a:rPr lang="el-GR" sz="2000" b="1" dirty="0" smtClean="0">
                <a:latin typeface="Comic Sans MS" panose="030F0702030302020204" pitchFamily="66" charset="0"/>
              </a:rPr>
              <a:t>Σνακ</a:t>
            </a:r>
            <a:r>
              <a:rPr lang="el-GR" sz="2000" dirty="0">
                <a:latin typeface="Comic Sans MS" panose="030F0702030302020204" pitchFamily="66" charset="0"/>
              </a:rPr>
              <a:t/>
            </a:r>
            <a:br>
              <a:rPr lang="el-GR" sz="2000" dirty="0">
                <a:latin typeface="Comic Sans MS" panose="030F0702030302020204" pitchFamily="66" charset="0"/>
              </a:rPr>
            </a:br>
            <a:r>
              <a:rPr lang="el-GR" sz="2000" dirty="0">
                <a:latin typeface="Comic Sans MS" panose="030F0702030302020204" pitchFamily="66" charset="0"/>
              </a:rPr>
              <a:t>Τοστ με γαλοπούλα, τυρί, </a:t>
            </a:r>
            <a:r>
              <a:rPr lang="el-GR" sz="2000" dirty="0" smtClean="0">
                <a:latin typeface="Comic Sans MS" panose="030F0702030302020204" pitchFamily="66" charset="0"/>
              </a:rPr>
              <a:t>ντομάτα</a:t>
            </a:r>
          </a:p>
          <a:p>
            <a:r>
              <a:rPr lang="el-GR" sz="2000" b="1" dirty="0" smtClean="0">
                <a:latin typeface="Comic Sans MS" panose="030F0702030302020204" pitchFamily="66" charset="0"/>
              </a:rPr>
              <a:t>Μεσημεριανό</a:t>
            </a:r>
            <a:r>
              <a:rPr lang="el-GR" sz="2000" dirty="0">
                <a:latin typeface="Comic Sans MS" panose="030F0702030302020204" pitchFamily="66" charset="0"/>
              </a:rPr>
              <a:t/>
            </a:r>
            <a:br>
              <a:rPr lang="el-GR" sz="2000" dirty="0">
                <a:latin typeface="Comic Sans MS" panose="030F0702030302020204" pitchFamily="66" charset="0"/>
              </a:rPr>
            </a:br>
            <a:r>
              <a:rPr lang="el-GR" sz="2000" dirty="0">
                <a:latin typeface="Comic Sans MS" panose="030F0702030302020204" pitchFamily="66" charset="0"/>
              </a:rPr>
              <a:t>Μπιφτέκι με πατάτες και πράσινη </a:t>
            </a:r>
            <a:r>
              <a:rPr lang="el-GR" sz="2000" dirty="0" smtClean="0">
                <a:latin typeface="Comic Sans MS" panose="030F0702030302020204" pitchFamily="66" charset="0"/>
              </a:rPr>
              <a:t>σαλάτα</a:t>
            </a:r>
          </a:p>
          <a:p>
            <a:r>
              <a:rPr lang="el-GR" sz="2000" b="1" dirty="0" smtClean="0">
                <a:latin typeface="Comic Sans MS" panose="030F0702030302020204" pitchFamily="66" charset="0"/>
              </a:rPr>
              <a:t>Απογευματινό</a:t>
            </a:r>
            <a:r>
              <a:rPr lang="el-GR" sz="2000" dirty="0">
                <a:latin typeface="Comic Sans MS" panose="030F0702030302020204" pitchFamily="66" charset="0"/>
              </a:rPr>
              <a:t/>
            </a:r>
            <a:br>
              <a:rPr lang="el-GR" sz="2000" dirty="0">
                <a:latin typeface="Comic Sans MS" panose="030F0702030302020204" pitchFamily="66" charset="0"/>
              </a:rPr>
            </a:br>
            <a:r>
              <a:rPr lang="el-GR" sz="2000" dirty="0">
                <a:latin typeface="Comic Sans MS" panose="030F0702030302020204" pitchFamily="66" charset="0"/>
              </a:rPr>
              <a:t>1 μπανάνα και 3 </a:t>
            </a:r>
            <a:r>
              <a:rPr lang="el-GR" sz="2000" dirty="0" smtClean="0">
                <a:latin typeface="Comic Sans MS" panose="030F0702030302020204" pitchFamily="66" charset="0"/>
              </a:rPr>
              <a:t>καρύδια</a:t>
            </a:r>
          </a:p>
          <a:p>
            <a:r>
              <a:rPr lang="el-GR" sz="2000" b="1" dirty="0" smtClean="0">
                <a:latin typeface="Comic Sans MS" panose="030F0702030302020204" pitchFamily="66" charset="0"/>
              </a:rPr>
              <a:t>Βραδινό</a:t>
            </a:r>
            <a:r>
              <a:rPr lang="el-GR" sz="2000" dirty="0">
                <a:latin typeface="Comic Sans MS" panose="030F0702030302020204" pitchFamily="66" charset="0"/>
              </a:rPr>
              <a:t/>
            </a:r>
            <a:br>
              <a:rPr lang="el-GR" sz="2000" dirty="0">
                <a:latin typeface="Comic Sans MS" panose="030F0702030302020204" pitchFamily="66" charset="0"/>
              </a:rPr>
            </a:br>
            <a:r>
              <a:rPr lang="el-GR" sz="2000" dirty="0">
                <a:latin typeface="Comic Sans MS" panose="030F0702030302020204" pitchFamily="66" charset="0"/>
              </a:rPr>
              <a:t>1 κομμάτι σπιτική τυρόπιτα και ανάμεικτη </a:t>
            </a:r>
            <a:r>
              <a:rPr lang="el-GR" sz="2000" dirty="0" smtClean="0">
                <a:latin typeface="Comic Sans MS" panose="030F0702030302020204" pitchFamily="66" charset="0"/>
              </a:rPr>
              <a:t>σαλάτα</a:t>
            </a:r>
          </a:p>
          <a:p>
            <a:r>
              <a:rPr lang="el-GR" sz="2000" b="1" dirty="0" smtClean="0">
                <a:latin typeface="Comic Sans MS" panose="030F0702030302020204" pitchFamily="66" charset="0"/>
              </a:rPr>
              <a:t>Προ </a:t>
            </a:r>
            <a:r>
              <a:rPr lang="el-GR" sz="2000" b="1" dirty="0">
                <a:latin typeface="Comic Sans MS" panose="030F0702030302020204" pitchFamily="66" charset="0"/>
              </a:rPr>
              <a:t>του ύπνου</a:t>
            </a:r>
            <a:r>
              <a:rPr lang="el-GR" sz="2000" dirty="0">
                <a:latin typeface="Comic Sans MS" panose="030F0702030302020204" pitchFamily="66" charset="0"/>
              </a:rPr>
              <a:t/>
            </a:r>
            <a:br>
              <a:rPr lang="el-GR" sz="2000" dirty="0">
                <a:latin typeface="Comic Sans MS" panose="030F0702030302020204" pitchFamily="66" charset="0"/>
              </a:rPr>
            </a:br>
            <a:r>
              <a:rPr lang="el-GR" sz="2000" dirty="0">
                <a:latin typeface="Comic Sans MS" panose="030F0702030302020204" pitchFamily="66" charset="0"/>
              </a:rPr>
              <a:t>1 ποτήρι γάλα</a:t>
            </a:r>
          </a:p>
          <a:p>
            <a:endParaRPr lang="el-GR" sz="2000" dirty="0">
              <a:latin typeface="Comic Sans MS" panose="030F0702030302020204" pitchFamily="66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780928"/>
            <a:ext cx="2967607" cy="24227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9992" y="6442983"/>
            <a:ext cx="4644008" cy="369332"/>
          </a:xfrm>
          <a:prstGeom prst="rect">
            <a:avLst/>
          </a:prstGeom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rgbClr val="002060"/>
                </a:solidFill>
              </a:rPr>
              <a:t>ΕΚΠ/ΚΟΣ : ΕΛΕΥΘΕΡΙΑ ΠΑΠΑΔΗΜΗΤΡΙΟΥ</a:t>
            </a:r>
            <a:endParaRPr lang="el-G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328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68505" y="62068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l-GR" sz="3600" dirty="0" smtClean="0">
                <a:solidFill>
                  <a:srgbClr val="FF0000"/>
                </a:solidFill>
              </a:rPr>
              <a:t>ΟΔΗΓΙΕΣ ΚΑΛΗΣ ΔΙΑΤΡΟΦΗΣ</a:t>
            </a:r>
            <a:endParaRPr lang="el-GR" sz="3600" dirty="0">
              <a:solidFill>
                <a:srgbClr val="FF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1547664" y="2060848"/>
            <a:ext cx="6400800" cy="3474720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marL="525780" indent="-457200">
              <a:spcAft>
                <a:spcPts val="0"/>
              </a:spcAft>
              <a:buClr>
                <a:srgbClr val="FFC000"/>
              </a:buClr>
              <a:buFont typeface="+mj-lt"/>
              <a:buAutoNum type="arabicPeriod"/>
              <a:defRPr/>
            </a:pPr>
            <a:r>
              <a:rPr lang="el-GR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Τρώτε </a:t>
            </a:r>
            <a:r>
              <a:rPr lang="el-GR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νόστιμα και υγιεινά.</a:t>
            </a:r>
            <a:endParaRPr lang="el-GR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525780" indent="-457200">
              <a:spcAft>
                <a:spcPts val="0"/>
              </a:spcAft>
              <a:buClr>
                <a:srgbClr val="FFC000"/>
              </a:buClr>
              <a:buFont typeface="+mj-lt"/>
              <a:buAutoNum type="arabicPeriod"/>
              <a:defRPr/>
            </a:pPr>
            <a:r>
              <a:rPr lang="el-GR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Φάτε καθημερινά καλό </a:t>
            </a:r>
            <a:r>
              <a:rPr lang="el-GR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πρωινό</a:t>
            </a:r>
            <a:r>
              <a:rPr lang="el-GR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Είναι βασικό γεύμα. </a:t>
            </a:r>
          </a:p>
          <a:p>
            <a:pPr marL="525780" indent="-457200">
              <a:spcAft>
                <a:spcPts val="0"/>
              </a:spcAft>
              <a:buClr>
                <a:srgbClr val="FFC000"/>
              </a:buClr>
              <a:buFont typeface="+mj-lt"/>
              <a:buAutoNum type="arabicPeriod"/>
              <a:defRPr/>
            </a:pPr>
            <a:r>
              <a:rPr lang="el-GR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Το </a:t>
            </a:r>
            <a:r>
              <a:rPr lang="el-GR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κολατσιό </a:t>
            </a:r>
            <a:r>
              <a:rPr lang="el-GR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σας στο σχολείο είναι απαραίτητο για να συνεχίσετε τη μέρα σας. </a:t>
            </a:r>
          </a:p>
          <a:p>
            <a:pPr marL="525780" indent="-457200">
              <a:spcAft>
                <a:spcPts val="0"/>
              </a:spcAft>
              <a:buClr>
                <a:srgbClr val="FFC000"/>
              </a:buClr>
              <a:buFont typeface="+mj-lt"/>
              <a:buAutoNum type="arabicPeriod"/>
              <a:defRPr/>
            </a:pPr>
            <a:r>
              <a:rPr lang="el-GR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Φάτε καθημερινά φρέσκα </a:t>
            </a:r>
            <a:r>
              <a:rPr lang="el-GR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φρούτα και λαχανικά. </a:t>
            </a:r>
          </a:p>
          <a:p>
            <a:pPr marL="525780" indent="-457200">
              <a:spcAft>
                <a:spcPts val="0"/>
              </a:spcAft>
              <a:buClr>
                <a:srgbClr val="FFC000"/>
              </a:buClr>
              <a:buFont typeface="+mj-lt"/>
              <a:buAutoNum type="arabicPeriod"/>
              <a:defRPr/>
            </a:pPr>
            <a:r>
              <a:rPr lang="el-GR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Μην ξεχνάτε να πίνετε </a:t>
            </a:r>
            <a:r>
              <a:rPr lang="el-GR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νερό. </a:t>
            </a:r>
            <a:endParaRPr lang="el-GR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525780" indent="-457200">
              <a:spcAft>
                <a:spcPts val="0"/>
              </a:spcAft>
              <a:buClr>
                <a:srgbClr val="FFC000"/>
              </a:buClr>
              <a:buFont typeface="+mj-lt"/>
              <a:buAutoNum type="arabicPeriod"/>
              <a:defRPr/>
            </a:pPr>
            <a:r>
              <a:rPr lang="el-GR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Βούρτσισμα </a:t>
            </a:r>
            <a:r>
              <a:rPr lang="el-GR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των δοντιών μετά το φαγητό.</a:t>
            </a:r>
          </a:p>
          <a:p>
            <a:pPr marL="525780" indent="-457200">
              <a:spcAft>
                <a:spcPts val="0"/>
              </a:spcAft>
              <a:buClr>
                <a:srgbClr val="FFC000"/>
              </a:buClr>
              <a:buFont typeface="+mj-lt"/>
              <a:buAutoNum type="arabicPeriod"/>
              <a:defRPr/>
            </a:pPr>
            <a:r>
              <a:rPr lang="el-GR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Κινηθείτε!!! Η άσκηση κάνει καλό στην υγεία!!</a:t>
            </a:r>
          </a:p>
          <a:p>
            <a:pPr marL="525780" indent="-457200">
              <a:spcAft>
                <a:spcPts val="0"/>
              </a:spcAft>
              <a:buClr>
                <a:srgbClr val="FFC000"/>
              </a:buClr>
              <a:buFont typeface="+mj-lt"/>
              <a:buAutoNum type="arabicPeriod"/>
              <a:defRPr/>
            </a:pPr>
            <a:r>
              <a:rPr lang="el-GR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Ύπνος</a:t>
            </a:r>
            <a:r>
              <a:rPr lang="el-GR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! </a:t>
            </a:r>
            <a:r>
              <a:rPr lang="el-GR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Κοιμηθείτε νωρίς το βράδυ. </a:t>
            </a:r>
            <a:r>
              <a:rPr lang="el-GR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Ο ύπνος ξεκουράζει το μυαλό και το σώμα.</a:t>
            </a:r>
          </a:p>
          <a:p>
            <a:pPr marL="45720" indent="0">
              <a:buNone/>
            </a:pPr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4455" y="188639"/>
            <a:ext cx="1224138" cy="1753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9992" y="6442983"/>
            <a:ext cx="4644008" cy="369332"/>
          </a:xfrm>
          <a:prstGeom prst="rect">
            <a:avLst/>
          </a:prstGeom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rgbClr val="002060"/>
                </a:solidFill>
              </a:rPr>
              <a:t>ΕΚΠ/ΚΟΣ : ΕΛΕΥΘΕΡΙΑ ΠΑΠΑΔΗΜΗΤΡΙΟΥ</a:t>
            </a:r>
            <a:endParaRPr lang="el-GR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586168"/>
      </p:ext>
    </p:extLst>
  </p:cSld>
  <p:clrMapOvr>
    <a:masterClrMapping/>
  </p:clrMapOvr>
</p:sld>
</file>

<file path=ppt/theme/theme1.xml><?xml version="1.0" encoding="utf-8"?>
<a:theme xmlns:a="http://schemas.openxmlformats.org/drawingml/2006/main" name="Πνοή">
  <a:themeElements>
    <a:clrScheme name="Πνοή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Πνοή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Πνοή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170</TotalTime>
  <Words>291</Words>
  <Application>Microsoft Office PowerPoint</Application>
  <PresentationFormat>Προβολή στην οθόνη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Πνοή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Όμως ΠΡΟΣΟΧΗ πρέπει να υπάρχει ισορροπία στη διατροφή μας και στη φυσική μας δραστηριότητα, αλλιώς θα χάσουμε ενέργεια και θα κουραστούμε ή θα βάλουμε παραπανίσια κιλά. </vt:lpstr>
      <vt:lpstr>ΠΥΡΑΜΙΔΑ ΣΩΜΑΤΙΚΗΣ ΑΣΚΗΣΗΣ</vt:lpstr>
      <vt:lpstr>Παράδειγμα μίας ημέρας ενός παιδιού που αθλείται: </vt:lpstr>
      <vt:lpstr>ΟΔΗΓΙΕΣ ΚΑΛΗΣ ΔΙΑΤΡΟΦΗΣ</vt:lpstr>
      <vt:lpstr>ΜΙΚΡΕΣ ΣΥΜΒΟΥΛΕΣ ΚΙΝΗΣΗΣ !</vt:lpstr>
      <vt:lpstr>ΠΗΓΕΣ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Eleftheria Papadimitriou</dc:creator>
  <cp:lastModifiedBy>Eleftheria Papadimitriou</cp:lastModifiedBy>
  <cp:revision>30</cp:revision>
  <dcterms:created xsi:type="dcterms:W3CDTF">2021-09-16T14:29:29Z</dcterms:created>
  <dcterms:modified xsi:type="dcterms:W3CDTF">2021-09-19T07:20:54Z</dcterms:modified>
</cp:coreProperties>
</file>