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5" r:id="rId6"/>
    <p:sldId id="257" r:id="rId7"/>
    <p:sldId id="258" r:id="rId8"/>
    <p:sldId id="262" r:id="rId9"/>
    <p:sldId id="261" r:id="rId10"/>
    <p:sldId id="263"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4AA3F12-862B-4C00-8989-A41E4181D1B7}" type="datetimeFigureOut">
              <a:rPr lang="el-GR" smtClean="0"/>
              <a:t>19/9/2021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4339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AA3F12-862B-4C00-8989-A41E4181D1B7}" type="datetimeFigureOut">
              <a:rPr lang="el-GR" smtClean="0"/>
              <a:t>19/9/2021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80963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AA3F12-862B-4C00-8989-A41E4181D1B7}" type="datetimeFigureOut">
              <a:rPr lang="el-GR" smtClean="0"/>
              <a:t>19/9/2021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13646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AA3F12-862B-4C00-8989-A41E4181D1B7}" type="datetimeFigureOut">
              <a:rPr lang="el-GR" smtClean="0"/>
              <a:t>19/9/2021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43387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4AA3F12-862B-4C00-8989-A41E4181D1B7}" type="datetimeFigureOut">
              <a:rPr lang="el-GR" smtClean="0"/>
              <a:t>19/9/2021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7714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4AA3F12-862B-4C00-8989-A41E4181D1B7}" type="datetimeFigureOut">
              <a:rPr lang="el-GR" smtClean="0"/>
              <a:t>19/9/2021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30271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4AA3F12-862B-4C00-8989-A41E4181D1B7}" type="datetimeFigureOut">
              <a:rPr lang="el-GR" smtClean="0"/>
              <a:t>19/9/2021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74897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4AA3F12-862B-4C00-8989-A41E4181D1B7}" type="datetimeFigureOut">
              <a:rPr lang="el-GR" smtClean="0"/>
              <a:t>19/9/2021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15295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4AA3F12-862B-4C00-8989-A41E4181D1B7}" type="datetimeFigureOut">
              <a:rPr lang="el-GR" smtClean="0"/>
              <a:t>19/9/2021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20729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4AA3F12-862B-4C00-8989-A41E4181D1B7}" type="datetimeFigureOut">
              <a:rPr lang="el-GR" smtClean="0"/>
              <a:t>19/9/2021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292322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4AA3F12-862B-4C00-8989-A41E4181D1B7}" type="datetimeFigureOut">
              <a:rPr lang="el-GR" smtClean="0"/>
              <a:t>19/9/2021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4C4761F-285D-408D-8378-6517E99B68D0}" type="slidenum">
              <a:rPr lang="el-GR" smtClean="0"/>
              <a:t>‹#›</a:t>
            </a:fld>
            <a:endParaRPr lang="el-GR"/>
          </a:p>
        </p:txBody>
      </p:sp>
    </p:spTree>
    <p:extLst>
      <p:ext uri="{BB962C8B-B14F-4D97-AF65-F5344CB8AC3E}">
        <p14:creationId xmlns:p14="http://schemas.microsoft.com/office/powerpoint/2010/main" val="364957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A3F12-862B-4C00-8989-A41E4181D1B7}" type="datetimeFigureOut">
              <a:rPr lang="el-GR" smtClean="0"/>
              <a:t>19/9/2021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4761F-285D-408D-8378-6517E99B68D0}" type="slidenum">
              <a:rPr lang="el-GR" smtClean="0"/>
              <a:t>‹#›</a:t>
            </a:fld>
            <a:endParaRPr lang="el-GR"/>
          </a:p>
        </p:txBody>
      </p:sp>
    </p:spTree>
    <p:extLst>
      <p:ext uri="{BB962C8B-B14F-4D97-AF65-F5344CB8AC3E}">
        <p14:creationId xmlns:p14="http://schemas.microsoft.com/office/powerpoint/2010/main" val="201948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64999">
              <a:srgbClr val="F0EBD5"/>
            </a:gs>
            <a:gs pos="90000">
              <a:srgbClr val="D1C39F"/>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48680"/>
            <a:ext cx="8028384" cy="5832648"/>
          </a:xfrm>
          <a:prstGeom prst="rect">
            <a:avLst/>
          </a:prstGeom>
        </p:spPr>
      </p:pic>
      <p:sp>
        <p:nvSpPr>
          <p:cNvPr id="5" name="TextBox 4"/>
          <p:cNvSpPr txBox="1"/>
          <p:nvPr/>
        </p:nvSpPr>
        <p:spPr>
          <a:xfrm>
            <a:off x="1043608" y="1196752"/>
            <a:ext cx="6840760" cy="707886"/>
          </a:xfrm>
          <a:prstGeom prst="rect">
            <a:avLst/>
          </a:prstGeom>
          <a:noFill/>
        </p:spPr>
        <p:txBody>
          <a:bodyPr wrap="square" rtlCol="0">
            <a:spAutoFit/>
          </a:bodyPr>
          <a:lstStyle/>
          <a:p>
            <a:pPr algn="ctr"/>
            <a:r>
              <a:rPr lang="el-GR" sz="4000" dirty="0" smtClean="0">
                <a:solidFill>
                  <a:schemeClr val="bg1"/>
                </a:solidFill>
                <a:latin typeface="Bookman Old Style" panose="02050604050505020204" pitchFamily="18" charset="0"/>
              </a:rPr>
              <a:t>ΠΡΩΙΝΟ ΣΤΟ ΣΧΟΛΕΙΟ !</a:t>
            </a:r>
            <a:endParaRPr lang="el-GR" sz="4000" dirty="0">
              <a:solidFill>
                <a:schemeClr val="bg1"/>
              </a:solidFill>
              <a:latin typeface="Bookman Old Style" panose="02050604050505020204" pitchFamily="18" charset="0"/>
            </a:endParaRPr>
          </a:p>
        </p:txBody>
      </p:sp>
      <p:sp>
        <p:nvSpPr>
          <p:cNvPr id="6" name="TextBox 5"/>
          <p:cNvSpPr txBox="1"/>
          <p:nvPr/>
        </p:nvSpPr>
        <p:spPr>
          <a:xfrm>
            <a:off x="323528" y="188640"/>
            <a:ext cx="8424936" cy="369332"/>
          </a:xfrm>
          <a:prstGeom prst="rect">
            <a:avLst/>
          </a:prstGeom>
          <a:noFill/>
        </p:spPr>
        <p:txBody>
          <a:bodyPr wrap="square" rtlCol="0">
            <a:spAutoFit/>
          </a:bodyPr>
          <a:lstStyle/>
          <a:p>
            <a:pPr algn="ctr"/>
            <a:r>
              <a:rPr lang="el-GR" b="1" dirty="0" smtClean="0">
                <a:solidFill>
                  <a:schemeClr val="accent6">
                    <a:lumMod val="75000"/>
                  </a:schemeClr>
                </a:solidFill>
                <a:latin typeface="Comic Sans MS" panose="030F0702030302020204" pitchFamily="66" charset="0"/>
              </a:rPr>
              <a:t>6</a:t>
            </a:r>
            <a:r>
              <a:rPr lang="el-GR" b="1" baseline="30000" dirty="0" smtClean="0">
                <a:solidFill>
                  <a:schemeClr val="accent6">
                    <a:lumMod val="75000"/>
                  </a:schemeClr>
                </a:solidFill>
                <a:latin typeface="Comic Sans MS" panose="030F0702030302020204" pitchFamily="66" charset="0"/>
              </a:rPr>
              <a:t>ο</a:t>
            </a:r>
            <a:r>
              <a:rPr lang="el-GR" b="1" dirty="0" smtClean="0">
                <a:solidFill>
                  <a:schemeClr val="accent6">
                    <a:lumMod val="75000"/>
                  </a:schemeClr>
                </a:solidFill>
                <a:latin typeface="Comic Sans MS" panose="030F0702030302020204" pitchFamily="66" charset="0"/>
              </a:rPr>
              <a:t> ΔΙΑΠΟΛΙΤΙΣΜΙΚΟ Δ.Σ. ΕΛ. ΚΟΡΔΕΛΙΟΥ               Α’ ΤΑΞΗ</a:t>
            </a:r>
            <a:endParaRPr lang="el-GR" b="1" dirty="0">
              <a:solidFill>
                <a:schemeClr val="accent6">
                  <a:lumMod val="75000"/>
                </a:schemeClr>
              </a:solidFill>
              <a:latin typeface="Comic Sans MS" panose="030F0702030302020204" pitchFamily="66" charset="0"/>
            </a:endParaRPr>
          </a:p>
        </p:txBody>
      </p:sp>
      <p:sp>
        <p:nvSpPr>
          <p:cNvPr id="7" name="TextBox 6"/>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20" y="1904638"/>
            <a:ext cx="6498336" cy="3261360"/>
          </a:xfrm>
          <a:prstGeom prst="rect">
            <a:avLst/>
          </a:prstGeom>
          <a:ln>
            <a:noFill/>
          </a:ln>
          <a:effectLst>
            <a:softEdge rad="112500"/>
          </a:effectLst>
        </p:spPr>
      </p:pic>
    </p:spTree>
    <p:extLst>
      <p:ext uri="{BB962C8B-B14F-4D97-AF65-F5344CB8AC3E}">
        <p14:creationId xmlns:p14="http://schemas.microsoft.com/office/powerpoint/2010/main" val="66344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37144" y="8950"/>
            <a:ext cx="1195295" cy="1707272"/>
          </a:xfrm>
          <a:prstGeom prst="rect">
            <a:avLst/>
          </a:prstGeom>
        </p:spPr>
      </p:pic>
      <p:sp>
        <p:nvSpPr>
          <p:cNvPr id="7" name="TextBox 6"/>
          <p:cNvSpPr txBox="1"/>
          <p:nvPr/>
        </p:nvSpPr>
        <p:spPr>
          <a:xfrm>
            <a:off x="513865" y="753666"/>
            <a:ext cx="6840760" cy="3539430"/>
          </a:xfrm>
          <a:prstGeom prst="rect">
            <a:avLst/>
          </a:prstGeom>
          <a:noFill/>
        </p:spPr>
        <p:txBody>
          <a:bodyPr wrap="square" rtlCol="0">
            <a:spAutoFit/>
          </a:bodyPr>
          <a:lstStyle/>
          <a:p>
            <a:pPr algn="just"/>
            <a:r>
              <a:rPr lang="el-GR" sz="2800" b="1" dirty="0" smtClean="0">
                <a:solidFill>
                  <a:schemeClr val="accent3">
                    <a:lumMod val="50000"/>
                  </a:schemeClr>
                </a:solidFill>
                <a:latin typeface="Bookman Old Style" panose="02050604050505020204" pitchFamily="18" charset="0"/>
              </a:rPr>
              <a:t>Για παράδειγμα </a:t>
            </a:r>
            <a:r>
              <a:rPr lang="el-GR" sz="2800" dirty="0" smtClean="0">
                <a:solidFill>
                  <a:schemeClr val="accent3">
                    <a:lumMod val="50000"/>
                  </a:schemeClr>
                </a:solidFill>
                <a:latin typeface="Bookman Old Style" panose="02050604050505020204" pitchFamily="18" charset="0"/>
              </a:rPr>
              <a:t>:</a:t>
            </a:r>
          </a:p>
          <a:p>
            <a:pPr algn="just"/>
            <a:endParaRPr lang="el-GR" sz="2800" dirty="0" smtClean="0">
              <a:solidFill>
                <a:schemeClr val="accent3">
                  <a:lumMod val="50000"/>
                </a:schemeClr>
              </a:solidFill>
              <a:latin typeface="Bookman Old Style" panose="02050604050505020204" pitchFamily="18" charset="0"/>
            </a:endParaRPr>
          </a:p>
          <a:p>
            <a:pPr marL="457200" indent="-457200" algn="just">
              <a:buFont typeface="Wingdings" panose="05000000000000000000" pitchFamily="2" charset="2"/>
              <a:buChar char="Ø"/>
            </a:pPr>
            <a:r>
              <a:rPr lang="el-GR" sz="2800" dirty="0" smtClean="0">
                <a:solidFill>
                  <a:schemeClr val="accent3">
                    <a:lumMod val="50000"/>
                  </a:schemeClr>
                </a:solidFill>
                <a:latin typeface="Bookman Old Style" panose="02050604050505020204" pitchFamily="18" charset="0"/>
              </a:rPr>
              <a:t>Στο </a:t>
            </a:r>
            <a:r>
              <a:rPr lang="el-GR" sz="2800" u="sng" dirty="0" smtClean="0">
                <a:solidFill>
                  <a:schemeClr val="accent3">
                    <a:lumMod val="50000"/>
                  </a:schemeClr>
                </a:solidFill>
                <a:latin typeface="Bookman Old Style" panose="02050604050505020204" pitchFamily="18" charset="0"/>
              </a:rPr>
              <a:t>δεύτερο διάλειμμα</a:t>
            </a:r>
            <a:r>
              <a:rPr lang="el-GR" sz="2800" dirty="0">
                <a:solidFill>
                  <a:schemeClr val="accent3">
                    <a:lumMod val="50000"/>
                  </a:schemeClr>
                </a:solidFill>
                <a:latin typeface="Bookman Old Style" panose="02050604050505020204" pitchFamily="18" charset="0"/>
              </a:rPr>
              <a:t> </a:t>
            </a:r>
            <a:r>
              <a:rPr lang="el-GR" sz="2800" dirty="0" smtClean="0">
                <a:solidFill>
                  <a:schemeClr val="accent3">
                    <a:lumMod val="50000"/>
                  </a:schemeClr>
                </a:solidFill>
                <a:latin typeface="Bookman Old Style" panose="02050604050505020204" pitchFamily="18" charset="0"/>
              </a:rPr>
              <a:t>μπορώ να τρώω δύο φρούτα ή να παίρνω από το κυλικείο έναν χυμό χωρίς ανθρακικό.</a:t>
            </a:r>
          </a:p>
          <a:p>
            <a:pPr algn="just"/>
            <a:endParaRPr lang="el-GR" sz="2800" dirty="0" smtClean="0">
              <a:solidFill>
                <a:schemeClr val="accent3">
                  <a:lumMod val="50000"/>
                </a:schemeClr>
              </a:solidFill>
              <a:latin typeface="Bookman Old Style" panose="02050604050505020204" pitchFamily="18" charset="0"/>
            </a:endParaRPr>
          </a:p>
          <a:p>
            <a:pPr marL="457200" indent="-457200" algn="just">
              <a:buFont typeface="Wingdings" panose="05000000000000000000" pitchFamily="2" charset="2"/>
              <a:buChar char="Ø"/>
            </a:pPr>
            <a:r>
              <a:rPr lang="el-GR" sz="2800" dirty="0" smtClean="0">
                <a:solidFill>
                  <a:schemeClr val="accent3">
                    <a:lumMod val="50000"/>
                  </a:schemeClr>
                </a:solidFill>
                <a:latin typeface="Bookman Old Style" panose="02050604050505020204" pitchFamily="18" charset="0"/>
              </a:rPr>
              <a:t>Και φυσικά πολύ νερό !</a:t>
            </a:r>
            <a:endParaRPr lang="el-GR" sz="2800" dirty="0">
              <a:solidFill>
                <a:schemeClr val="accent3">
                  <a:lumMod val="50000"/>
                </a:schemeClr>
              </a:solidFill>
              <a:latin typeface="Bookman Old Style" panose="02050604050505020204" pitchFamily="18" charset="0"/>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056316"/>
            <a:ext cx="2281272" cy="2980792"/>
          </a:xfrm>
          <a:prstGeom prst="rect">
            <a:avLst/>
          </a:prstGeom>
        </p:spPr>
      </p:pic>
      <p:sp>
        <p:nvSpPr>
          <p:cNvPr id="5" name="TextBox 4"/>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427222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solidFill>
                  <a:schemeClr val="bg1"/>
                </a:solidFill>
              </a:rPr>
              <a:t>Γεια σας φίλοι μας !</a:t>
            </a:r>
            <a:endParaRPr lang="el-GR" sz="4000" dirty="0">
              <a:solidFill>
                <a:schemeClr val="bg1"/>
              </a:solidFill>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675" y="1686719"/>
            <a:ext cx="5200650" cy="4352925"/>
          </a:xfrm>
        </p:spPr>
      </p:pic>
      <p:sp>
        <p:nvSpPr>
          <p:cNvPr id="4" name="TextBox 3"/>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1956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92" y="775245"/>
            <a:ext cx="2972048" cy="4525963"/>
          </a:xfrm>
        </p:spPr>
      </p:pic>
      <p:sp>
        <p:nvSpPr>
          <p:cNvPr id="8" name="Ελλειψοειδής επεξήγηση 7"/>
          <p:cNvSpPr/>
          <p:nvPr/>
        </p:nvSpPr>
        <p:spPr>
          <a:xfrm>
            <a:off x="3419872" y="1052736"/>
            <a:ext cx="4680520" cy="4248472"/>
          </a:xfrm>
          <a:prstGeom prst="wedgeEllipseCallout">
            <a:avLst>
              <a:gd name="adj1" fmla="val -56443"/>
              <a:gd name="adj2" fmla="val -16115"/>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accent3">
                    <a:lumMod val="50000"/>
                  </a:schemeClr>
                </a:solidFill>
                <a:latin typeface="Bookman Old Style" panose="02050604050505020204" pitchFamily="18" charset="0"/>
              </a:rPr>
              <a:t>Γεια σας μικρά μου φιλαράκια ! Εγώ είναι ο </a:t>
            </a:r>
            <a:r>
              <a:rPr lang="el-GR" sz="2400" b="1" dirty="0" err="1" smtClean="0">
                <a:solidFill>
                  <a:schemeClr val="accent3">
                    <a:lumMod val="50000"/>
                  </a:schemeClr>
                </a:solidFill>
                <a:latin typeface="Bookman Old Style" panose="02050604050505020204" pitchFamily="18" charset="0"/>
              </a:rPr>
              <a:t>Ρούλης</a:t>
            </a:r>
            <a:r>
              <a:rPr lang="el-GR" sz="2400" b="1" dirty="0" smtClean="0">
                <a:solidFill>
                  <a:schemeClr val="accent3">
                    <a:lumMod val="50000"/>
                  </a:schemeClr>
                </a:solidFill>
                <a:latin typeface="Bookman Old Style" panose="02050604050505020204" pitchFamily="18" charset="0"/>
              </a:rPr>
              <a:t> ο </a:t>
            </a:r>
            <a:r>
              <a:rPr lang="el-GR" sz="2400" b="1" dirty="0" err="1" smtClean="0">
                <a:solidFill>
                  <a:schemeClr val="accent3">
                    <a:lumMod val="50000"/>
                  </a:schemeClr>
                </a:solidFill>
                <a:latin typeface="Bookman Old Style" panose="02050604050505020204" pitchFamily="18" charset="0"/>
              </a:rPr>
              <a:t>Καροτούλης</a:t>
            </a:r>
            <a:r>
              <a:rPr lang="el-GR" sz="2400" b="1" dirty="0" smtClean="0">
                <a:solidFill>
                  <a:schemeClr val="accent3">
                    <a:lumMod val="50000"/>
                  </a:schemeClr>
                </a:solidFill>
                <a:latin typeface="Bookman Old Style" panose="02050604050505020204" pitchFamily="18" charset="0"/>
              </a:rPr>
              <a:t> και  σήμερα θα μιλήσουμε για τη σημασία του καλού πρωινού στη ζωή μας .</a:t>
            </a:r>
            <a:endParaRPr lang="el-GR" sz="2400" b="1" dirty="0">
              <a:solidFill>
                <a:schemeClr val="accent3">
                  <a:lumMod val="50000"/>
                </a:schemeClr>
              </a:solidFill>
              <a:latin typeface="Bookman Old Style" panose="02050604050505020204" pitchFamily="18" charset="0"/>
            </a:endParaRPr>
          </a:p>
        </p:txBody>
      </p:sp>
      <p:sp>
        <p:nvSpPr>
          <p:cNvPr id="4" name="TextBox 3"/>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2609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5652120" y="1615937"/>
            <a:ext cx="2580114" cy="3981950"/>
          </a:xfrm>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8" y="878000"/>
            <a:ext cx="6324275" cy="6324275"/>
          </a:xfrm>
          <a:prstGeom prst="rect">
            <a:avLst/>
          </a:prstGeom>
        </p:spPr>
      </p:pic>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4812" y="2139335"/>
            <a:ext cx="1568446" cy="2227268"/>
          </a:xfrm>
          <a:prstGeom prst="rect">
            <a:avLst/>
          </a:prstGeom>
        </p:spPr>
      </p:pic>
      <p:sp>
        <p:nvSpPr>
          <p:cNvPr id="4" name="TextBox 3"/>
          <p:cNvSpPr txBox="1"/>
          <p:nvPr/>
        </p:nvSpPr>
        <p:spPr>
          <a:xfrm>
            <a:off x="3019759" y="2899026"/>
            <a:ext cx="2060093" cy="707886"/>
          </a:xfrm>
          <a:prstGeom prst="rect">
            <a:avLst/>
          </a:prstGeom>
          <a:noFill/>
        </p:spPr>
        <p:txBody>
          <a:bodyPr wrap="square" rtlCol="0">
            <a:spAutoFit/>
          </a:bodyPr>
          <a:lstStyle/>
          <a:p>
            <a:pPr algn="ctr"/>
            <a:r>
              <a:rPr lang="el-GR" sz="2000" dirty="0" smtClean="0">
                <a:solidFill>
                  <a:schemeClr val="bg1"/>
                </a:solidFill>
                <a:latin typeface="Comic Sans MS" panose="030F0702030302020204" pitchFamily="66" charset="0"/>
              </a:rPr>
              <a:t>ΜΕΣΟΓΕΙΑΚΗ ΔΙΑΤΡΟΦΗ</a:t>
            </a:r>
            <a:endParaRPr lang="el-GR" sz="2000" dirty="0">
              <a:solidFill>
                <a:schemeClr val="bg1"/>
              </a:solidFill>
              <a:latin typeface="Comic Sans MS" panose="030F0702030302020204" pitchFamily="66" charset="0"/>
            </a:endParaRPr>
          </a:p>
        </p:txBody>
      </p:sp>
      <p:sp>
        <p:nvSpPr>
          <p:cNvPr id="5" name="Ορθογώνιο 4"/>
          <p:cNvSpPr/>
          <p:nvPr/>
        </p:nvSpPr>
        <p:spPr>
          <a:xfrm>
            <a:off x="511299" y="260648"/>
            <a:ext cx="7891157" cy="1569660"/>
          </a:xfrm>
          <a:prstGeom prst="rect">
            <a:avLst/>
          </a:prstGeom>
        </p:spPr>
        <p:txBody>
          <a:bodyPr wrap="square">
            <a:spAutoFit/>
          </a:bodyPr>
          <a:lstStyle/>
          <a:p>
            <a:pPr algn="ctr"/>
            <a:r>
              <a:rPr lang="el-GR" sz="2400" b="1" dirty="0" smtClean="0">
                <a:solidFill>
                  <a:schemeClr val="bg1"/>
                </a:solidFill>
                <a:latin typeface="Bookman Old Style" panose="02050604050505020204" pitchFamily="18" charset="0"/>
              </a:rPr>
              <a:t>Είμαι σίγουρος ότι όλοι μας θυμόμαστε την Πυραμίδα της καλής διατροφής και την ποικιλία των τροφών που πρέπει να καταναλώνουμε! </a:t>
            </a:r>
            <a:endParaRPr lang="el-GR" sz="2400" b="1" dirty="0">
              <a:solidFill>
                <a:schemeClr val="bg1"/>
              </a:solidFill>
              <a:latin typeface="Bookman Old Style" panose="02050604050505020204" pitchFamily="18" charset="0"/>
            </a:endParaRPr>
          </a:p>
        </p:txBody>
      </p:sp>
      <p:sp>
        <p:nvSpPr>
          <p:cNvPr id="8" name="TextBox 7"/>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6216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solidFill>
                  <a:schemeClr val="bg1"/>
                </a:solidFill>
                <a:latin typeface="Bookman Old Style" panose="02050604050505020204" pitchFamily="18" charset="0"/>
              </a:rPr>
              <a:t>     Πρωινό στο σπίτι </a:t>
            </a:r>
            <a:endParaRPr lang="el-GR" sz="3600" dirty="0">
              <a:solidFill>
                <a:schemeClr val="bg1"/>
              </a:solidFill>
              <a:latin typeface="Bookman Old Style" panose="020506040505050202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373" y="2780928"/>
            <a:ext cx="2057457" cy="2736304"/>
          </a:xfr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8305" y="148132"/>
            <a:ext cx="1152128" cy="1472164"/>
          </a:xfrm>
          <a:prstGeom prst="rect">
            <a:avLst/>
          </a:prstGeom>
        </p:spPr>
      </p:pic>
      <p:sp>
        <p:nvSpPr>
          <p:cNvPr id="3" name="TextBox 2"/>
          <p:cNvSpPr txBox="1"/>
          <p:nvPr/>
        </p:nvSpPr>
        <p:spPr>
          <a:xfrm>
            <a:off x="2627784" y="1628800"/>
            <a:ext cx="5832649" cy="4893647"/>
          </a:xfrm>
          <a:prstGeom prst="rect">
            <a:avLst/>
          </a:prstGeom>
          <a:noFill/>
        </p:spPr>
        <p:txBody>
          <a:bodyPr wrap="square" rtlCol="0">
            <a:spAutoFit/>
          </a:bodyPr>
          <a:lstStyle/>
          <a:p>
            <a:pPr algn="just"/>
            <a:r>
              <a:rPr lang="el-GR" sz="2400" dirty="0" smtClean="0">
                <a:latin typeface="Bookman Old Style" panose="02050604050505020204" pitchFamily="18" charset="0"/>
              </a:rPr>
              <a:t>Το </a:t>
            </a:r>
            <a:r>
              <a:rPr lang="el-GR" sz="2400" b="1" dirty="0" smtClean="0">
                <a:latin typeface="Bookman Old Style" panose="02050604050505020204" pitchFamily="18" charset="0"/>
              </a:rPr>
              <a:t>πρωινό </a:t>
            </a:r>
            <a:r>
              <a:rPr lang="el-GR" sz="2400" dirty="0" smtClean="0">
                <a:latin typeface="Bookman Old Style" panose="02050604050505020204" pitchFamily="18" charset="0"/>
              </a:rPr>
              <a:t>μου μπορεί να είναι για παράδειγμα :</a:t>
            </a:r>
          </a:p>
          <a:p>
            <a:pPr algn="just"/>
            <a:endParaRPr lang="el-GR" sz="2400" dirty="0" smtClean="0">
              <a:latin typeface="Bookman Old Style" panose="02050604050505020204" pitchFamily="18" charset="0"/>
            </a:endParaRPr>
          </a:p>
          <a:p>
            <a:pPr marL="342900" indent="-342900" algn="just">
              <a:buFont typeface="Wingdings" panose="05000000000000000000" pitchFamily="2" charset="2"/>
              <a:buChar char="ü"/>
            </a:pPr>
            <a:r>
              <a:rPr lang="el-GR" sz="2400" dirty="0" smtClean="0">
                <a:latin typeface="Bookman Old Style" panose="02050604050505020204" pitchFamily="18" charset="0"/>
              </a:rPr>
              <a:t>Ένα ποτήρι φρέσκο γάλα + 3 – 4 κουταλιές της σούπας δημητριακά (χωρίς πολύ ζάχαρη και σοκολάτα) + 1 φρούτο ή χυμό </a:t>
            </a:r>
          </a:p>
          <a:p>
            <a:pPr algn="ctr"/>
            <a:r>
              <a:rPr lang="el-GR" sz="2400" b="1" dirty="0" smtClean="0">
                <a:latin typeface="Bookman Old Style" panose="02050604050505020204" pitchFamily="18" charset="0"/>
              </a:rPr>
              <a:t>ή</a:t>
            </a:r>
          </a:p>
          <a:p>
            <a:pPr algn="just"/>
            <a:endParaRPr lang="el-GR" sz="2400" dirty="0" smtClean="0">
              <a:latin typeface="Bookman Old Style" panose="02050604050505020204" pitchFamily="18" charset="0"/>
            </a:endParaRPr>
          </a:p>
          <a:p>
            <a:pPr marL="342900" indent="-342900" algn="just">
              <a:buFont typeface="Wingdings" panose="05000000000000000000" pitchFamily="2" charset="2"/>
              <a:buChar char="ü"/>
            </a:pPr>
            <a:r>
              <a:rPr lang="el-GR" sz="2400" dirty="0" smtClean="0">
                <a:latin typeface="Bookman Old Style" panose="02050604050505020204" pitchFamily="18" charset="0"/>
              </a:rPr>
              <a:t>Ένα ποτήρι φρέσκο χυμό πορτοκάλι + 1-2 φέτες ψωμί με φυτικό βούτυρο και μέλι</a:t>
            </a:r>
          </a:p>
          <a:p>
            <a:pPr algn="just"/>
            <a:endParaRPr lang="el-GR" sz="2400" dirty="0">
              <a:latin typeface="Bookman Old Style" panose="02050604050505020204" pitchFamily="18" charset="0"/>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14243"/>
            <a:ext cx="2089765" cy="1726505"/>
          </a:xfrm>
          <a:prstGeom prst="rect">
            <a:avLst/>
          </a:prstGeom>
        </p:spPr>
      </p:pic>
      <p:sp>
        <p:nvSpPr>
          <p:cNvPr id="8" name="TextBox 7"/>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78060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solidFill>
                  <a:schemeClr val="accent3">
                    <a:lumMod val="50000"/>
                  </a:schemeClr>
                </a:solidFill>
                <a:latin typeface="Bookman Old Style" panose="02050604050505020204" pitchFamily="18" charset="0"/>
              </a:rPr>
              <a:t>Τα παιδιά πρέπει να ξεκινούν την ημέρα τους με ένα πολύ καλό πρωινό στο σπίτι ή και στο σχολείο.</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444279"/>
            <a:ext cx="1419423" cy="216155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789040"/>
            <a:ext cx="4933751" cy="1472037"/>
          </a:xfrm>
          <a:prstGeom prst="rect">
            <a:avLst/>
          </a:prstGeom>
        </p:spPr>
      </p:pic>
      <p:sp>
        <p:nvSpPr>
          <p:cNvPr id="6" name="TextBox 5"/>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749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schemeClr val="bg1"/>
                </a:solidFill>
                <a:latin typeface="Bookman Old Style" panose="02050604050505020204" pitchFamily="18" charset="0"/>
              </a:rPr>
              <a:t>Π</a:t>
            </a:r>
            <a:r>
              <a:rPr lang="el-GR" sz="3600" dirty="0" smtClean="0">
                <a:solidFill>
                  <a:schemeClr val="bg1"/>
                </a:solidFill>
                <a:latin typeface="Bookman Old Style" panose="02050604050505020204" pitchFamily="18" charset="0"/>
              </a:rPr>
              <a:t>ρωινό στο σχολείο </a:t>
            </a:r>
            <a:endParaRPr lang="el-GR" sz="3600" dirty="0">
              <a:solidFill>
                <a:schemeClr val="bg1"/>
              </a:solidFill>
              <a:latin typeface="Bookman Old Style" panose="02050604050505020204" pitchFamily="18"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4365104"/>
            <a:ext cx="5476875" cy="2028825"/>
          </a:xfrm>
        </p:spPr>
      </p:pic>
      <p:sp>
        <p:nvSpPr>
          <p:cNvPr id="5" name="TextBox 4"/>
          <p:cNvSpPr txBox="1"/>
          <p:nvPr/>
        </p:nvSpPr>
        <p:spPr>
          <a:xfrm>
            <a:off x="1115616" y="1628800"/>
            <a:ext cx="6840760" cy="2677656"/>
          </a:xfrm>
          <a:prstGeom prst="rect">
            <a:avLst/>
          </a:prstGeom>
          <a:noFill/>
        </p:spPr>
        <p:txBody>
          <a:bodyPr wrap="square" rtlCol="0">
            <a:spAutoFit/>
          </a:bodyPr>
          <a:lstStyle/>
          <a:p>
            <a:pPr algn="just"/>
            <a:r>
              <a:rPr lang="el-GR" sz="2800" dirty="0" smtClean="0">
                <a:solidFill>
                  <a:schemeClr val="accent3">
                    <a:lumMod val="50000"/>
                  </a:schemeClr>
                </a:solidFill>
                <a:latin typeface="Bookman Old Style" panose="02050604050505020204" pitchFamily="18" charset="0"/>
              </a:rPr>
              <a:t>Το πρωινό στο σχολείο είναι πολύ σημαντικό για τα παιδιά. Αποκτούν έτσι μεγαλύτερη αντίληψη και ικανότητα στα μαθήματά τους  και συμμετέχουν καλύτερα στη σωματική τους άσκηση. </a:t>
            </a:r>
            <a:endParaRPr lang="el-GR" sz="2800" dirty="0">
              <a:solidFill>
                <a:schemeClr val="accent3">
                  <a:lumMod val="50000"/>
                </a:schemeClr>
              </a:solidFill>
              <a:latin typeface="Bookman Old Style" panose="02050604050505020204" pitchFamily="18" charset="0"/>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82" y="188640"/>
            <a:ext cx="1087561" cy="1656184"/>
          </a:xfrm>
          <a:prstGeom prst="rect">
            <a:avLst/>
          </a:prstGeom>
        </p:spPr>
      </p:pic>
      <p:sp>
        <p:nvSpPr>
          <p:cNvPr id="7" name="TextBox 6"/>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39148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1772816"/>
            <a:ext cx="2816502" cy="2949247"/>
          </a:xfrm>
        </p:spPr>
      </p:pic>
      <p:sp>
        <p:nvSpPr>
          <p:cNvPr id="5" name="TextBox 4"/>
          <p:cNvSpPr txBox="1"/>
          <p:nvPr/>
        </p:nvSpPr>
        <p:spPr>
          <a:xfrm>
            <a:off x="683568" y="2708920"/>
            <a:ext cx="5400600" cy="2246769"/>
          </a:xfrm>
          <a:prstGeom prst="rect">
            <a:avLst/>
          </a:prstGeom>
          <a:noFill/>
        </p:spPr>
        <p:txBody>
          <a:bodyPr wrap="square" rtlCol="0">
            <a:spAutoFit/>
          </a:bodyPr>
          <a:lstStyle/>
          <a:p>
            <a:pPr algn="just"/>
            <a:r>
              <a:rPr lang="el-GR" sz="2800" dirty="0" smtClean="0">
                <a:solidFill>
                  <a:schemeClr val="accent3">
                    <a:lumMod val="50000"/>
                  </a:schemeClr>
                </a:solidFill>
                <a:latin typeface="Bookman Old Style" panose="02050604050505020204" pitchFamily="18" charset="0"/>
              </a:rPr>
              <a:t>Παιδιά που δεν τρώνε πρωινό στο  σχολείο συνήθως νιώθουν κούραση, νυστάζουν και χάνουν πολύτιμες ώρες από την απόδοσή τους.</a:t>
            </a:r>
            <a:endParaRPr lang="el-GR" sz="2800" dirty="0">
              <a:solidFill>
                <a:schemeClr val="accent3">
                  <a:lumMod val="50000"/>
                </a:schemeClr>
              </a:solidFill>
              <a:latin typeface="Bookman Old Style" panose="02050604050505020204" pitchFamily="18" charset="0"/>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85" y="729239"/>
            <a:ext cx="1296144" cy="1973823"/>
          </a:xfrm>
          <a:prstGeom prst="rect">
            <a:avLst/>
          </a:prstGeom>
        </p:spPr>
      </p:pic>
      <p:sp>
        <p:nvSpPr>
          <p:cNvPr id="7" name="TextBox 6"/>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98983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44" y="548680"/>
            <a:ext cx="4000454" cy="3096344"/>
          </a:xfrm>
        </p:spPr>
      </p:pic>
      <p:sp>
        <p:nvSpPr>
          <p:cNvPr id="5" name="TextBox 4"/>
          <p:cNvSpPr txBox="1"/>
          <p:nvPr/>
        </p:nvSpPr>
        <p:spPr>
          <a:xfrm>
            <a:off x="3275856" y="1615440"/>
            <a:ext cx="5400600" cy="2677656"/>
          </a:xfrm>
          <a:prstGeom prst="rect">
            <a:avLst/>
          </a:prstGeom>
          <a:noFill/>
        </p:spPr>
        <p:txBody>
          <a:bodyPr wrap="square" rtlCol="0">
            <a:spAutoFit/>
          </a:bodyPr>
          <a:lstStyle/>
          <a:p>
            <a:pPr algn="just"/>
            <a:r>
              <a:rPr lang="el-GR" sz="2400" dirty="0" smtClean="0">
                <a:solidFill>
                  <a:schemeClr val="accent3">
                    <a:lumMod val="50000"/>
                  </a:schemeClr>
                </a:solidFill>
                <a:latin typeface="Bookman Old Style" panose="02050604050505020204" pitchFamily="18" charset="0"/>
              </a:rPr>
              <a:t>Δεν πρέπει να νιώθω άσχημα που παίρνω φαγητό από το σπίτι για το σχολείο. Αυτό δείχνει πόσο αγαπώ και φροντίζω υπεύθυνα τον οργανισμό μου.  Μπορώ φυσικά να αγοράσω υγιεινές τροφές και από το κυλικείο του σχολείου.</a:t>
            </a:r>
            <a:endParaRPr lang="el-GR" sz="2400" dirty="0">
              <a:solidFill>
                <a:schemeClr val="accent3">
                  <a:lumMod val="50000"/>
                </a:schemeClr>
              </a:solidFill>
              <a:latin typeface="Bookman Old Style" panose="02050604050505020204" pitchFamily="18" charset="0"/>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061281"/>
            <a:ext cx="2232247" cy="2107122"/>
          </a:xfrm>
          <a:prstGeom prst="rect">
            <a:avLst/>
          </a:prstGeom>
          <a:ln>
            <a:noFill/>
          </a:ln>
          <a:effectLst>
            <a:softEdge rad="112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48064" y="4309465"/>
            <a:ext cx="1195295" cy="1707272"/>
          </a:xfrm>
          <a:prstGeom prst="rect">
            <a:avLst/>
          </a:prstGeom>
        </p:spPr>
      </p:pic>
      <p:sp>
        <p:nvSpPr>
          <p:cNvPr id="7" name="TextBox 6"/>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62412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73000">
              <a:srgbClr val="E6D78A"/>
            </a:gs>
            <a:gs pos="7000">
              <a:schemeClr val="accent3">
                <a:lumMod val="75000"/>
              </a:schemeClr>
            </a:gs>
            <a:gs pos="22000">
              <a:srgbClr val="E6D78A"/>
            </a:gs>
            <a:gs pos="88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solidFill>
                  <a:schemeClr val="bg1"/>
                </a:solidFill>
                <a:latin typeface="Bookman Old Style" panose="02050604050505020204" pitchFamily="18" charset="0"/>
              </a:rPr>
              <a:t> Στο σχολείο τι τρώω ;</a:t>
            </a:r>
            <a:endParaRPr lang="el-GR" sz="4000" dirty="0">
              <a:solidFill>
                <a:schemeClr val="bg1"/>
              </a:solidFill>
              <a:latin typeface="Bookman Old Style" panose="020506040505050202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984" y="4869160"/>
            <a:ext cx="1808390" cy="1437025"/>
          </a:xfrm>
        </p:spPr>
      </p:pic>
      <p:sp>
        <p:nvSpPr>
          <p:cNvPr id="5" name="TextBox 4"/>
          <p:cNvSpPr txBox="1"/>
          <p:nvPr/>
        </p:nvSpPr>
        <p:spPr>
          <a:xfrm>
            <a:off x="1115616" y="1628800"/>
            <a:ext cx="6840760" cy="3416320"/>
          </a:xfrm>
          <a:prstGeom prst="rect">
            <a:avLst/>
          </a:prstGeom>
          <a:noFill/>
        </p:spPr>
        <p:txBody>
          <a:bodyPr wrap="square" rtlCol="0">
            <a:spAutoFit/>
          </a:bodyPr>
          <a:lstStyle/>
          <a:p>
            <a:pPr algn="just"/>
            <a:r>
              <a:rPr lang="el-GR" sz="2400" b="1" dirty="0" smtClean="0">
                <a:solidFill>
                  <a:schemeClr val="accent3">
                    <a:lumMod val="50000"/>
                  </a:schemeClr>
                </a:solidFill>
                <a:latin typeface="Bookman Old Style" panose="02050604050505020204" pitchFamily="18" charset="0"/>
              </a:rPr>
              <a:t>Για παράδειγμα </a:t>
            </a:r>
            <a:r>
              <a:rPr lang="el-GR" sz="2400" dirty="0" smtClean="0">
                <a:solidFill>
                  <a:schemeClr val="accent3">
                    <a:lumMod val="50000"/>
                  </a:schemeClr>
                </a:solidFill>
                <a:latin typeface="Bookman Old Style" panose="02050604050505020204" pitchFamily="18" charset="0"/>
              </a:rPr>
              <a:t>:</a:t>
            </a:r>
          </a:p>
          <a:p>
            <a:pPr algn="just"/>
            <a:endParaRPr lang="el-GR" sz="2400" dirty="0" smtClean="0">
              <a:solidFill>
                <a:schemeClr val="accent3">
                  <a:lumMod val="50000"/>
                </a:schemeClr>
              </a:solidFill>
              <a:latin typeface="Bookman Old Style" panose="02050604050505020204" pitchFamily="18" charset="0"/>
            </a:endParaRPr>
          </a:p>
          <a:p>
            <a:pPr marL="457200" indent="-457200" algn="just">
              <a:buFont typeface="Wingdings" panose="05000000000000000000" pitchFamily="2" charset="2"/>
              <a:buChar char="Ø"/>
            </a:pPr>
            <a:r>
              <a:rPr lang="el-GR" sz="2400" dirty="0" smtClean="0">
                <a:solidFill>
                  <a:schemeClr val="accent3">
                    <a:lumMod val="50000"/>
                  </a:schemeClr>
                </a:solidFill>
                <a:latin typeface="Bookman Old Style" panose="02050604050505020204" pitchFamily="18" charset="0"/>
              </a:rPr>
              <a:t>Στο </a:t>
            </a:r>
            <a:r>
              <a:rPr lang="el-GR" sz="2400" u="sng" dirty="0" smtClean="0">
                <a:solidFill>
                  <a:schemeClr val="accent3">
                    <a:lumMod val="50000"/>
                  </a:schemeClr>
                </a:solidFill>
                <a:latin typeface="Bookman Old Style" panose="02050604050505020204" pitchFamily="18" charset="0"/>
              </a:rPr>
              <a:t>πρώτο διάλειμμα</a:t>
            </a:r>
            <a:r>
              <a:rPr lang="el-GR" sz="2400" dirty="0" smtClean="0">
                <a:solidFill>
                  <a:schemeClr val="accent3">
                    <a:lumMod val="50000"/>
                  </a:schemeClr>
                </a:solidFill>
                <a:latin typeface="Bookman Old Style" panose="02050604050505020204" pitchFamily="18" charset="0"/>
              </a:rPr>
              <a:t> μπορώ να τρώω ένα σάντουιτς από μαύρο ψωμί μαζί με τυρί, κομμένο βραστό αυγό ή άπαχο ζαμπόν ή γαλοπούλα και λίγο μαρούλι. </a:t>
            </a:r>
          </a:p>
          <a:p>
            <a:pPr algn="just"/>
            <a:endParaRPr lang="el-GR" sz="2400" dirty="0" smtClean="0">
              <a:solidFill>
                <a:schemeClr val="accent3">
                  <a:lumMod val="50000"/>
                </a:schemeClr>
              </a:solidFill>
              <a:latin typeface="Bookman Old Style" panose="02050604050505020204" pitchFamily="18" charset="0"/>
            </a:endParaRPr>
          </a:p>
          <a:p>
            <a:pPr marL="457200" indent="-457200" algn="just">
              <a:buFont typeface="Wingdings" panose="05000000000000000000" pitchFamily="2" charset="2"/>
              <a:buChar char="Ø"/>
            </a:pPr>
            <a:r>
              <a:rPr lang="el-GR" sz="2400" dirty="0" smtClean="0">
                <a:solidFill>
                  <a:schemeClr val="accent3">
                    <a:lumMod val="50000"/>
                  </a:schemeClr>
                </a:solidFill>
                <a:latin typeface="Bookman Old Style" panose="02050604050505020204" pitchFamily="18" charset="0"/>
              </a:rPr>
              <a:t>Ή μπορώ να αγοράζω ένα κουλούρι μαζί με έναν χυμό.</a:t>
            </a:r>
            <a:endParaRPr lang="el-GR" sz="2400" dirty="0">
              <a:solidFill>
                <a:schemeClr val="accent3">
                  <a:lumMod val="50000"/>
                </a:schemeClr>
              </a:solidFill>
              <a:latin typeface="Bookman Old Style" panose="02050604050505020204" pitchFamily="18" charset="0"/>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76672"/>
            <a:ext cx="1248156" cy="1784689"/>
          </a:xfrm>
          <a:prstGeom prst="rect">
            <a:avLst/>
          </a:prstGeom>
        </p:spPr>
      </p:pic>
      <p:sp>
        <p:nvSpPr>
          <p:cNvPr id="7" name="TextBox 6"/>
          <p:cNvSpPr txBox="1"/>
          <p:nvPr/>
        </p:nvSpPr>
        <p:spPr>
          <a:xfrm>
            <a:off x="2627784" y="6381328"/>
            <a:ext cx="5940152" cy="400110"/>
          </a:xfrm>
          <a:prstGeom prst="rect">
            <a:avLst/>
          </a:prstGeom>
          <a:noFill/>
        </p:spPr>
        <p:txBody>
          <a:bodyPr wrap="square" rtlCol="0">
            <a:spAutoFit/>
          </a:bodyPr>
          <a:lstStyle/>
          <a:p>
            <a:pPr algn="r"/>
            <a:r>
              <a:rPr lang="el-GR" sz="2000" b="1" dirty="0" smtClean="0">
                <a:solidFill>
                  <a:schemeClr val="accent3">
                    <a:lumMod val="50000"/>
                  </a:schemeClr>
                </a:solidFill>
                <a:latin typeface="Bookman Old Style" panose="02050604050505020204" pitchFamily="18" charset="0"/>
              </a:rPr>
              <a:t>ΕΚΠ/ΚΟΣ : ΕΛΕΥΘΕΡΙΑ ΠΑΠΑΔΗΜΗΤΡΙΟΥ</a:t>
            </a:r>
            <a:endParaRPr lang="el-GR" sz="2000" b="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2873063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134</TotalTime>
  <Words>349</Words>
  <Application>Microsoft Office PowerPoint</Application>
  <PresentationFormat>Προβολή στην οθόνη (4:3)</PresentationFormat>
  <Paragraphs>40</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Παρουσίαση του PowerPoint</vt:lpstr>
      <vt:lpstr>Παρουσίαση του PowerPoint</vt:lpstr>
      <vt:lpstr>Παρουσίαση του PowerPoint</vt:lpstr>
      <vt:lpstr>     Πρωινό στο σπίτι </vt:lpstr>
      <vt:lpstr>Παρουσίαση του PowerPoint</vt:lpstr>
      <vt:lpstr>Πρωινό στο σχολείο </vt:lpstr>
      <vt:lpstr>Παρουσίαση του PowerPoint</vt:lpstr>
      <vt:lpstr>Παρουσίαση του PowerPoint</vt:lpstr>
      <vt:lpstr> Στο σχολείο τι τρώω ;</vt:lpstr>
      <vt:lpstr>Παρουσίαση του PowerPoint</vt:lpstr>
      <vt:lpstr>Γεια σας φίλοι μας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Eleftheria Papadimitriou</dc:creator>
  <cp:lastModifiedBy>Eleftheria Papadimitriou</cp:lastModifiedBy>
  <cp:revision>21</cp:revision>
  <dcterms:created xsi:type="dcterms:W3CDTF">2021-09-16T11:42:53Z</dcterms:created>
  <dcterms:modified xsi:type="dcterms:W3CDTF">2021-09-19T07:17:59Z</dcterms:modified>
</cp:coreProperties>
</file>