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3" r:id="rId2"/>
    <p:sldId id="277" r:id="rId3"/>
    <p:sldId id="258" r:id="rId4"/>
    <p:sldId id="259" r:id="rId5"/>
    <p:sldId id="261" r:id="rId6"/>
    <p:sldId id="264" r:id="rId7"/>
    <p:sldId id="276" r:id="rId8"/>
    <p:sldId id="266" r:id="rId9"/>
    <p:sldId id="262" r:id="rId10"/>
    <p:sldId id="272" r:id="rId11"/>
    <p:sldId id="273" r:id="rId12"/>
    <p:sldId id="274" r:id="rId13"/>
    <p:sldId id="275" r:id="rId14"/>
    <p:sldId id="268" r:id="rId15"/>
    <p:sldId id="269" r:id="rId16"/>
    <p:sldId id="267" r:id="rId17"/>
    <p:sldId id="270" r:id="rId18"/>
    <p:sldId id="271" r:id="rId19"/>
    <p:sldId id="260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2" name="Υπότιτλο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615DF2-32FE-452F-B29F-123F705A2D83}" type="datetimeFigureOut">
              <a:rPr lang="el-GR" smtClean="0"/>
              <a:t>19/9/2021</a:t>
            </a:fld>
            <a:endParaRPr lang="el-GR"/>
          </a:p>
        </p:txBody>
      </p:sp>
      <p:sp>
        <p:nvSpPr>
          <p:cNvPr id="20" name="Θέση υποσέλιδου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9B538D-A436-4EE0-92DD-E720121FCCF1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Έλλειψη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Έλλειψη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615DF2-32FE-452F-B29F-123F705A2D83}" type="datetimeFigureOut">
              <a:rPr lang="el-GR" smtClean="0"/>
              <a:t>19/9/2021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9B538D-A436-4EE0-92DD-E720121FCCF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615DF2-32FE-452F-B29F-123F705A2D83}" type="datetimeFigureOut">
              <a:rPr lang="el-GR" smtClean="0"/>
              <a:t>19/9/2021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9B538D-A436-4EE0-92DD-E720121FCCF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615DF2-32FE-452F-B29F-123F705A2D83}" type="datetimeFigureOut">
              <a:rPr lang="el-GR" smtClean="0"/>
              <a:t>19/9/2021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9B538D-A436-4EE0-92DD-E720121FCCF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615DF2-32FE-452F-B29F-123F705A2D83}" type="datetimeFigureOut">
              <a:rPr lang="el-GR" smtClean="0"/>
              <a:t>19/9/2021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9B538D-A436-4EE0-92DD-E720121FCCF1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Ορθογώνιο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Έλλειψη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Έλλειψη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615DF2-32FE-452F-B29F-123F705A2D83}" type="datetimeFigureOut">
              <a:rPr lang="el-GR" smtClean="0"/>
              <a:t>19/9/2021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9B538D-A436-4EE0-92DD-E720121FCCF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615DF2-32FE-452F-B29F-123F705A2D83}" type="datetimeFigureOut">
              <a:rPr lang="el-GR" smtClean="0"/>
              <a:t>19/9/2021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9B538D-A436-4EE0-92DD-E720121FCCF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615DF2-32FE-452F-B29F-123F705A2D83}" type="datetimeFigureOut">
              <a:rPr lang="el-GR" smtClean="0"/>
              <a:t>19/9/2021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9B538D-A436-4EE0-92DD-E720121FCCF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615DF2-32FE-452F-B29F-123F705A2D83}" type="datetimeFigureOut">
              <a:rPr lang="el-GR" smtClean="0"/>
              <a:t>19/9/2021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9B538D-A436-4EE0-92DD-E720121FCCF1}" type="slidenum">
              <a:rPr lang="el-GR" smtClean="0"/>
              <a:t>‹#›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615DF2-32FE-452F-B29F-123F705A2D83}" type="datetimeFigureOut">
              <a:rPr lang="el-GR" smtClean="0"/>
              <a:t>19/9/2021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9B538D-A436-4EE0-92DD-E720121FCCF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615DF2-32FE-452F-B29F-123F705A2D83}" type="datetimeFigureOut">
              <a:rPr lang="el-GR" smtClean="0"/>
              <a:t>19/9/2021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9B538D-A436-4EE0-92DD-E720121FCCF1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9" name="Διάγραμμα ροής: Διεργασία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Διάγραμμα ροής: Διεργασία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Πίτα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Έλλειψη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Κουλούρα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Ορθογώνιο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Θέση τίτλου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Θέση κειμένου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Θέση ημερομηνίας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7615DF2-32FE-452F-B29F-123F705A2D83}" type="datetimeFigureOut">
              <a:rPr lang="el-GR" smtClean="0"/>
              <a:t>19/9/2021</a:t>
            </a:fld>
            <a:endParaRPr 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l-GR"/>
          </a:p>
        </p:txBody>
      </p:sp>
      <p:sp>
        <p:nvSpPr>
          <p:cNvPr id="22" name="Θέση αριθμού διαφάνειας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B9B538D-A436-4EE0-92DD-E720121FCCF1}" type="slidenum">
              <a:rPr lang="el-GR" smtClean="0"/>
              <a:t>‹#›</a:t>
            </a:fld>
            <a:endParaRPr lang="el-GR"/>
          </a:p>
        </p:txBody>
      </p:sp>
      <p:sp>
        <p:nvSpPr>
          <p:cNvPr id="15" name="Ορθογώνιο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www.nutrischool.gr/" TargetMode="External"/><Relationship Id="rId7" Type="http://schemas.openxmlformats.org/officeDocument/2006/relationships/hyperlink" Target="https://www.aptaclub.de/en/toddler/using-the-childs-hand-to-figure-portion-sizes.html" TargetMode="External"/><Relationship Id="rId2" Type="http://schemas.openxmlformats.org/officeDocument/2006/relationships/hyperlink" Target="https://eyzhn.edu.gr/class-materia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idsactivities.gr/" TargetMode="External"/><Relationship Id="rId5" Type="http://schemas.openxmlformats.org/officeDocument/2006/relationships/hyperlink" Target="https://healthierway.gr/to-piato-moy-enas-aplos-odigos-gia-tin/" TargetMode="External"/><Relationship Id="rId4" Type="http://schemas.openxmlformats.org/officeDocument/2006/relationships/hyperlink" Target="https://hms.harvard.ed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267775" y="188640"/>
            <a:ext cx="7406640" cy="70733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Η ΜΕΣΟΓΕΙΑΚΗ ΔΙΑΤΡΟΦΗ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36712"/>
            <a:ext cx="7920880" cy="4661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91680" y="5491603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6</a:t>
            </a:r>
            <a:r>
              <a:rPr lang="el-GR" b="1" baseline="30000" dirty="0" smtClean="0">
                <a:solidFill>
                  <a:srgbClr val="FF0000"/>
                </a:solidFill>
              </a:rPr>
              <a:t>ο</a:t>
            </a:r>
            <a:r>
              <a:rPr lang="el-GR" b="1" dirty="0" smtClean="0">
                <a:solidFill>
                  <a:srgbClr val="FF0000"/>
                </a:solidFill>
              </a:rPr>
              <a:t> ΔΙΑΠΟΛΙΤΙΣΜΙΚΟ Δ.Σ. ΕΛ. ΚΟΡΔΕΛΙΟΥ</a:t>
            </a:r>
            <a:r>
              <a:rPr lang="en-US" b="1" dirty="0" smtClean="0">
                <a:solidFill>
                  <a:srgbClr val="FF0000"/>
                </a:solidFill>
              </a:rPr>
              <a:t> – </a:t>
            </a:r>
            <a:r>
              <a:rPr lang="el-GR" b="1" dirty="0" smtClean="0">
                <a:solidFill>
                  <a:srgbClr val="FF0000"/>
                </a:solidFill>
              </a:rPr>
              <a:t>Α’ ΤΑΞΗ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6525344"/>
            <a:ext cx="500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chemeClr val="tx2">
                    <a:lumMod val="50000"/>
                  </a:schemeClr>
                </a:solidFill>
              </a:rPr>
              <a:t>ΕΚΠ/ΚΟΣ : ΕΛΕΥΘΕΡΙΑ ΠΑΠΑΔΗΜΗΤΡΙΟΥ</a:t>
            </a:r>
            <a:endParaRPr lang="el-GR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6" name="Picture 2" descr="Healthy Food Kids Eating Clipart Transparent Png - Eating Breakfast Clipart,  Png Download - kind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665" y="1484784"/>
            <a:ext cx="2025740" cy="19056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96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1907704" y="6104389"/>
            <a:ext cx="1224136" cy="323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  <p:pic>
        <p:nvPicPr>
          <p:cNvPr id="10" name="Θέση περιεχομένου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004828"/>
            <a:ext cx="1152128" cy="1535573"/>
          </a:xfrm>
          <a:prstGeom prst="rect">
            <a:avLst/>
          </a:prstGeom>
        </p:spPr>
      </p:pic>
      <p:sp>
        <p:nvSpPr>
          <p:cNvPr id="11" name="Επεξήγηση με στρογγυλεμένο παραλληλόγραμμο 10"/>
          <p:cNvSpPr/>
          <p:nvPr/>
        </p:nvSpPr>
        <p:spPr>
          <a:xfrm>
            <a:off x="1907704" y="260649"/>
            <a:ext cx="6912768" cy="744180"/>
          </a:xfrm>
          <a:prstGeom prst="wedgeRoundRectCallout">
            <a:avLst>
              <a:gd name="adj1" fmla="val -58744"/>
              <a:gd name="adj2" fmla="val 130396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Καθημερινά πρέπει επίσης να τρώμε πολλά φρούτα και λαχανικά.</a:t>
            </a:r>
            <a:endParaRPr lang="el-GR" sz="2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Έλλειψη 8"/>
          <p:cNvSpPr/>
          <p:nvPr/>
        </p:nvSpPr>
        <p:spPr>
          <a:xfrm>
            <a:off x="2195736" y="2036345"/>
            <a:ext cx="1872208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Βέλος προς τα κάτω 11"/>
          <p:cNvSpPr/>
          <p:nvPr/>
        </p:nvSpPr>
        <p:spPr>
          <a:xfrm rot="19023770">
            <a:off x="1966416" y="2390214"/>
            <a:ext cx="756084" cy="13084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4139952" y="6525344"/>
            <a:ext cx="500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chemeClr val="tx2">
                    <a:lumMod val="50000"/>
                  </a:schemeClr>
                </a:solidFill>
              </a:rPr>
              <a:t>ΕΚΠ/ΚΟΣ : ΕΛΕΥΘΕΡΙΑ ΠΑΠΑΔΗΜΗΤΡΙΟΥ</a:t>
            </a:r>
            <a:endParaRPr lang="el-GR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22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1907704" y="6104389"/>
            <a:ext cx="1224136" cy="323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  <p:pic>
        <p:nvPicPr>
          <p:cNvPr id="10" name="Θέση περιεχομένου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004828"/>
            <a:ext cx="1152128" cy="1535573"/>
          </a:xfrm>
          <a:prstGeom prst="rect">
            <a:avLst/>
          </a:prstGeom>
        </p:spPr>
      </p:pic>
      <p:sp>
        <p:nvSpPr>
          <p:cNvPr id="11" name="Επεξήγηση με στρογγυλεμένο παραλληλόγραμμο 10"/>
          <p:cNvSpPr/>
          <p:nvPr/>
        </p:nvSpPr>
        <p:spPr>
          <a:xfrm>
            <a:off x="1907704" y="260649"/>
            <a:ext cx="6912768" cy="744180"/>
          </a:xfrm>
          <a:prstGeom prst="wedgeRoundRectCallout">
            <a:avLst>
              <a:gd name="adj1" fmla="val -58744"/>
              <a:gd name="adj2" fmla="val 130396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Όσο ανεβαίνουμε στην πυραμίδα τρώμε λιγότερο αυτές τις τροφές, αλλά καθημερινά .</a:t>
            </a:r>
            <a:endParaRPr lang="el-GR" sz="2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Έλλειψη 8"/>
          <p:cNvSpPr/>
          <p:nvPr/>
        </p:nvSpPr>
        <p:spPr>
          <a:xfrm>
            <a:off x="2123728" y="1916832"/>
            <a:ext cx="1944216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Βέλος προς τα κάτω 11"/>
          <p:cNvSpPr/>
          <p:nvPr/>
        </p:nvSpPr>
        <p:spPr>
          <a:xfrm rot="19023770">
            <a:off x="2967469" y="1766644"/>
            <a:ext cx="756084" cy="13084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4139952" y="6525344"/>
            <a:ext cx="500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chemeClr val="tx2">
                    <a:lumMod val="50000"/>
                  </a:schemeClr>
                </a:solidFill>
              </a:rPr>
              <a:t>ΕΚΠ/ΚΟΣ : ΕΛΕΥΘΕΡΙΑ ΠΑΠΑΔΗΜΗΤΡΙΟΥ</a:t>
            </a:r>
            <a:endParaRPr lang="el-GR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22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1907704" y="6104389"/>
            <a:ext cx="1224136" cy="323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  <p:pic>
        <p:nvPicPr>
          <p:cNvPr id="10" name="Θέση περιεχομένου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004828"/>
            <a:ext cx="1152128" cy="1535573"/>
          </a:xfrm>
          <a:prstGeom prst="rect">
            <a:avLst/>
          </a:prstGeom>
        </p:spPr>
      </p:pic>
      <p:sp>
        <p:nvSpPr>
          <p:cNvPr id="11" name="Επεξήγηση με στρογγυλεμένο παραλληλόγραμμο 10"/>
          <p:cNvSpPr/>
          <p:nvPr/>
        </p:nvSpPr>
        <p:spPr>
          <a:xfrm>
            <a:off x="1907704" y="260649"/>
            <a:ext cx="6912768" cy="744180"/>
          </a:xfrm>
          <a:prstGeom prst="wedgeRoundRectCallout">
            <a:avLst>
              <a:gd name="adj1" fmla="val -58744"/>
              <a:gd name="adj2" fmla="val 130396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Πριν την κορυφή της πυραμίδας τρώμε πρωτεΐνες, 3 με 4 φορές την εβδομάδα .</a:t>
            </a:r>
            <a:endParaRPr lang="el-GR" sz="2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Έλλειψη 11"/>
          <p:cNvSpPr/>
          <p:nvPr/>
        </p:nvSpPr>
        <p:spPr>
          <a:xfrm>
            <a:off x="1691680" y="1412776"/>
            <a:ext cx="2952328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Βέλος προς τα κάτω 12"/>
          <p:cNvSpPr/>
          <p:nvPr/>
        </p:nvSpPr>
        <p:spPr>
          <a:xfrm rot="3273084">
            <a:off x="7292655" y="1495026"/>
            <a:ext cx="756084" cy="13084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4139952" y="6525344"/>
            <a:ext cx="500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chemeClr val="tx2">
                    <a:lumMod val="50000"/>
                  </a:schemeClr>
                </a:solidFill>
              </a:rPr>
              <a:t>ΕΚΠ/ΚΟΣ : ΕΛΕΥΘΕΡΙΑ ΠΑΠΑΔΗΜΗΤΡΙΟΥ</a:t>
            </a:r>
            <a:endParaRPr lang="el-GR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51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1907704" y="6104389"/>
            <a:ext cx="1224136" cy="323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  <p:pic>
        <p:nvPicPr>
          <p:cNvPr id="10" name="Θέση περιεχομένου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004828"/>
            <a:ext cx="1152128" cy="1535573"/>
          </a:xfrm>
          <a:prstGeom prst="rect">
            <a:avLst/>
          </a:prstGeom>
        </p:spPr>
      </p:pic>
      <p:sp>
        <p:nvSpPr>
          <p:cNvPr id="11" name="Επεξήγηση με στρογγυλεμένο παραλληλόγραμμο 10"/>
          <p:cNvSpPr/>
          <p:nvPr/>
        </p:nvSpPr>
        <p:spPr>
          <a:xfrm>
            <a:off x="1907704" y="260649"/>
            <a:ext cx="6912768" cy="744180"/>
          </a:xfrm>
          <a:prstGeom prst="wedgeRoundRectCallout">
            <a:avLst>
              <a:gd name="adj1" fmla="val -58744"/>
              <a:gd name="adj2" fmla="val 130396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Τέλος, φτάνοντας στην κορυφή τρώμε πάντα με μέτρο !</a:t>
            </a:r>
            <a:endParaRPr lang="el-GR" sz="2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Έλλειψη 11"/>
          <p:cNvSpPr/>
          <p:nvPr/>
        </p:nvSpPr>
        <p:spPr>
          <a:xfrm>
            <a:off x="1691680" y="1532289"/>
            <a:ext cx="1872208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Βέλος προς τα κάτω 8"/>
          <p:cNvSpPr/>
          <p:nvPr/>
        </p:nvSpPr>
        <p:spPr>
          <a:xfrm rot="5400000">
            <a:off x="7508679" y="1118371"/>
            <a:ext cx="756084" cy="13084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4139952" y="6525344"/>
            <a:ext cx="500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chemeClr val="tx2">
                    <a:lumMod val="50000"/>
                  </a:schemeClr>
                </a:solidFill>
              </a:rPr>
              <a:t>ΕΚΠ/ΚΟΣ : ΕΛΕΥΘΕΡΙΑ ΠΑΠΑΔΗΜΗΤΡΙΟΥ</a:t>
            </a:r>
            <a:endParaRPr lang="el-GR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39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ΤΟ ΠΙΑΤΟ ΜΟΥ</a:t>
            </a:r>
            <a:endParaRPr lang="el-GR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331640" y="1268760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l-GR" sz="2400" dirty="0">
                <a:latin typeface="Bookman Old Style" panose="02050604050505020204" pitchFamily="18" charset="0"/>
              </a:rPr>
              <a:t>Έ</a:t>
            </a:r>
            <a:r>
              <a:rPr lang="el-GR" sz="2400" dirty="0" smtClean="0">
                <a:latin typeface="Bookman Old Style" panose="02050604050505020204" pitchFamily="18" charset="0"/>
              </a:rPr>
              <a:t>να </a:t>
            </a:r>
            <a:r>
              <a:rPr lang="el-GR" sz="2400" dirty="0">
                <a:latin typeface="Bookman Old Style" panose="02050604050505020204" pitchFamily="18" charset="0"/>
              </a:rPr>
              <a:t>πιάτο φαγητού </a:t>
            </a:r>
            <a:r>
              <a:rPr lang="el-GR" sz="2400" dirty="0" smtClean="0">
                <a:latin typeface="Bookman Old Style" panose="02050604050505020204" pitchFamily="18" charset="0"/>
              </a:rPr>
              <a:t>είναι  </a:t>
            </a:r>
            <a:r>
              <a:rPr lang="el-GR" sz="2400" dirty="0">
                <a:latin typeface="Bookman Old Style" panose="02050604050505020204" pitchFamily="18" charset="0"/>
              </a:rPr>
              <a:t>χωρισμένο στα 4, ώστε να υπάρχει </a:t>
            </a:r>
            <a:r>
              <a:rPr lang="el-GR" sz="2400" dirty="0" smtClean="0">
                <a:latin typeface="Bookman Old Style" panose="02050604050505020204" pitchFamily="18" charset="0"/>
              </a:rPr>
              <a:t>ένα ισορροπημένο γεύμα: </a:t>
            </a:r>
          </a:p>
          <a:p>
            <a:pPr marL="82296" indent="0">
              <a:buNone/>
            </a:pPr>
            <a:endParaRPr lang="el-GR" sz="2400" dirty="0" smtClean="0">
              <a:latin typeface="Bookman Old Style" panose="020506040505050202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400" dirty="0" smtClean="0">
                <a:latin typeface="Bookman Old Style" panose="02050604050505020204" pitchFamily="18" charset="0"/>
              </a:rPr>
              <a:t>Το </a:t>
            </a:r>
            <a:r>
              <a:rPr lang="el-GR" sz="2400" dirty="0">
                <a:latin typeface="Bookman Old Style" panose="02050604050505020204" pitchFamily="18" charset="0"/>
              </a:rPr>
              <a:t>μισό πιάτο σε κάθε γεύμα αποτελείται από φρούτα και λαχανικά: είναι απαραίτητα για τις βιταμίνες, τα μέταλλα και τις φυτικές </a:t>
            </a:r>
            <a:r>
              <a:rPr lang="el-GR" sz="2400" dirty="0" smtClean="0">
                <a:latin typeface="Bookman Old Style" panose="02050604050505020204" pitchFamily="18" charset="0"/>
              </a:rPr>
              <a:t>ίνες 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400" dirty="0" smtClean="0">
                <a:latin typeface="Bookman Old Style" panose="02050604050505020204" pitchFamily="18" charset="0"/>
              </a:rPr>
              <a:t>Το </a:t>
            </a:r>
            <a:r>
              <a:rPr lang="el-GR" sz="2400" dirty="0">
                <a:latin typeface="Bookman Old Style" panose="02050604050505020204" pitchFamily="18" charset="0"/>
              </a:rPr>
              <a:t>1/4 του πιάτου καλύπτεται με τροφές πλούσιες σε </a:t>
            </a:r>
            <a:r>
              <a:rPr lang="el-GR" sz="2400" dirty="0" smtClean="0">
                <a:latin typeface="Bookman Old Style" panose="02050604050505020204" pitchFamily="18" charset="0"/>
              </a:rPr>
              <a:t>πρωτεΐνες όπως</a:t>
            </a:r>
            <a:r>
              <a:rPr lang="el-GR" sz="2400" dirty="0">
                <a:latin typeface="Bookman Old Style" panose="02050604050505020204" pitchFamily="18" charset="0"/>
              </a:rPr>
              <a:t>: κρέας, ψάρι, κοτόπουλο, αυγά, όσπρια, </a:t>
            </a:r>
            <a:r>
              <a:rPr lang="el-GR" sz="2400" dirty="0" smtClean="0">
                <a:latin typeface="Bookman Old Style" panose="02050604050505020204" pitchFamily="18" charset="0"/>
              </a:rPr>
              <a:t>γαλακτοκομικά.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400" dirty="0">
                <a:latin typeface="Bookman Old Style" panose="02050604050505020204" pitchFamily="18" charset="0"/>
              </a:rPr>
              <a:t>Το 1/4 του πιάτου καλύπτεται με δημητριακά ή και </a:t>
            </a:r>
            <a:r>
              <a:rPr lang="el-GR" sz="2400" dirty="0" smtClean="0">
                <a:latin typeface="Bookman Old Style" panose="02050604050505020204" pitchFamily="18" charset="0"/>
              </a:rPr>
              <a:t>όσπρια.</a:t>
            </a:r>
            <a:endParaRPr lang="el-GR" sz="2400" dirty="0">
              <a:latin typeface="Bookman Old Style" panose="020506040505050202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l-GR" sz="2400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l-GR" sz="2400" dirty="0">
              <a:latin typeface="Bookman Old Style" panose="02050604050505020204" pitchFamily="18" charset="0"/>
            </a:endParaRPr>
          </a:p>
        </p:txBody>
      </p:sp>
      <p:pic>
        <p:nvPicPr>
          <p:cNvPr id="5" name="Θέση περιεχομένου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2" y="790278"/>
            <a:ext cx="1010593" cy="1346933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9" y="5229200"/>
            <a:ext cx="1872207" cy="140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39952" y="6525344"/>
            <a:ext cx="500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chemeClr val="tx2">
                    <a:lumMod val="50000"/>
                  </a:schemeClr>
                </a:solidFill>
              </a:rPr>
              <a:t>ΕΚΠ/ΚΟΣ : ΕΛΕΥΘΕΡΙΑ ΠΑΠΑΔΗΜΗΤΡΙΟΥ</a:t>
            </a:r>
            <a:endParaRPr lang="el-GR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11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46" y="692696"/>
            <a:ext cx="8128654" cy="5432615"/>
          </a:xfrm>
        </p:spPr>
      </p:pic>
      <p:sp>
        <p:nvSpPr>
          <p:cNvPr id="3" name="TextBox 2"/>
          <p:cNvSpPr txBox="1"/>
          <p:nvPr/>
        </p:nvSpPr>
        <p:spPr>
          <a:xfrm>
            <a:off x="4139952" y="6525344"/>
            <a:ext cx="500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chemeClr val="tx2">
                    <a:lumMod val="50000"/>
                  </a:schemeClr>
                </a:solidFill>
              </a:rPr>
              <a:t>ΕΚΠ/ΚΟΣ : ΕΛΕΥΘΕΡΙΑ ΠΑΠΑΔΗΜΗΤΡΙΟΥ</a:t>
            </a:r>
            <a:endParaRPr lang="el-GR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547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46738"/>
            <a:ext cx="7150174" cy="5587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9952" y="6525344"/>
            <a:ext cx="500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chemeClr val="tx2">
                    <a:lumMod val="50000"/>
                  </a:schemeClr>
                </a:solidFill>
              </a:rPr>
              <a:t>ΕΚΠ/ΚΟΣ : ΕΛΕΥΘΕΡΙΑ ΠΑΠΑΔΗΜΗΤΡΙΟΥ</a:t>
            </a:r>
            <a:endParaRPr lang="el-GR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6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Υπολογισμός </a:t>
            </a:r>
            <a:r>
              <a:rPr lang="el-GR" dirty="0">
                <a:solidFill>
                  <a:srgbClr val="FF0000"/>
                </a:solidFill>
                <a:latin typeface="Bookman Old Style" panose="02050604050505020204" pitchFamily="18" charset="0"/>
              </a:rPr>
              <a:t>της ποσότητας με βάση τον κανόνα του </a:t>
            </a:r>
            <a:r>
              <a:rPr lang="el-GR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χεριού</a:t>
            </a:r>
            <a:endParaRPr lang="el-GR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03648" y="1628800"/>
            <a:ext cx="7498080" cy="4800600"/>
          </a:xfrm>
        </p:spPr>
        <p:txBody>
          <a:bodyPr>
            <a:normAutofit/>
          </a:bodyPr>
          <a:lstStyle/>
          <a:p>
            <a:r>
              <a:rPr lang="el-GR" sz="2000" dirty="0">
                <a:latin typeface="Bookman Old Style" panose="02050604050505020204" pitchFamily="18" charset="0"/>
              </a:rPr>
              <a:t>η μερίδα </a:t>
            </a:r>
            <a:r>
              <a:rPr lang="el-GR" sz="2000" dirty="0" smtClean="0">
                <a:latin typeface="Bookman Old Style" panose="02050604050505020204" pitchFamily="18" charset="0"/>
              </a:rPr>
              <a:t>κρέας</a:t>
            </a:r>
            <a:r>
              <a:rPr lang="el-GR" sz="2000" dirty="0">
                <a:latin typeface="Bookman Old Style" panose="02050604050505020204" pitchFamily="18" charset="0"/>
              </a:rPr>
              <a:t>, ψάρι, κοτόπουλο, αντιστοιχεί στο μέγεθος της παλάμης</a:t>
            </a:r>
          </a:p>
          <a:p>
            <a:r>
              <a:rPr lang="el-GR" sz="2000" dirty="0">
                <a:latin typeface="Bookman Old Style" panose="02050604050505020204" pitchFamily="18" charset="0"/>
              </a:rPr>
              <a:t>η μερίδα των δημητριακών και οσπρίων, όπως, ρύζι, ζυμαρικά, φακές κτλ. αντιστοιχεί σε 1 χούφτα και του ψωμιού σε μία ανοικτή παλάμη</a:t>
            </a:r>
          </a:p>
          <a:p>
            <a:r>
              <a:rPr lang="el-GR" sz="2000" dirty="0">
                <a:latin typeface="Bookman Old Style" panose="02050604050505020204" pitchFamily="18" charset="0"/>
              </a:rPr>
              <a:t>η μερίδα τυριού αντιστοιχεί στο μέγεθος του δείκτη και μεγάλου δακτύλου</a:t>
            </a:r>
          </a:p>
          <a:p>
            <a:pPr marL="82296" indent="0">
              <a:buNone/>
            </a:pPr>
            <a:endParaRPr lang="el-GR" sz="2000" dirty="0">
              <a:latin typeface="Bookman Old Style" panose="02050604050505020204" pitchFamily="18" charset="0"/>
            </a:endParaRPr>
          </a:p>
          <a:p>
            <a:endParaRPr lang="el-GR" sz="2000" dirty="0">
              <a:latin typeface="Bookman Old Style" panose="0205060405050502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44419"/>
            <a:ext cx="7499350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39952" y="6525344"/>
            <a:ext cx="500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chemeClr val="tx2">
                    <a:lumMod val="50000"/>
                  </a:schemeClr>
                </a:solidFill>
              </a:rPr>
              <a:t>ΕΚΠ/ΚΟΣ : ΕΛΕΥΘΕΡΙΑ ΠΑΠΑΔΗΜΗΤΡΙΟΥ</a:t>
            </a:r>
            <a:endParaRPr lang="el-GR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90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098" y="4221088"/>
            <a:ext cx="7499350" cy="157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533988" y="980728"/>
            <a:ext cx="70567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latin typeface="Bookman Old Style" panose="02050604050505020204" pitchFamily="18" charset="0"/>
              </a:rPr>
              <a:t>η μερίδα βουτύρου ή  μαγιονέζας, αντιστοιχεί στο μέγεθος της ονυχοφόρου φάλαγγας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latin typeface="Bookman Old Style" panose="02050604050505020204" pitchFamily="18" charset="0"/>
              </a:rPr>
              <a:t>η μερίδα των λαχανικών και φρούτων αντιστοιχεί στις χούφτες των δυο χεριών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latin typeface="Bookman Old Style" panose="02050604050505020204" pitchFamily="18" charset="0"/>
              </a:rPr>
              <a:t>η μερίδα του παγωτού και ξηρών καρπών αντιστοιχεί σε μία κλειστή χούφτα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latin typeface="Bookman Old Style" panose="02050604050505020204" pitchFamily="18" charset="0"/>
              </a:rPr>
              <a:t>η μερίδα του γάλακτος και των χυμών αντιστοιχεί σε 1 ποτήρι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latin typeface="Bookman Old Style" panose="02050604050505020204" pitchFamily="18" charset="0"/>
              </a:rPr>
              <a:t>η μερίδα της σοκολάτας αντιστοιχεί στον δείκτη του χεριού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9952" y="6525344"/>
            <a:ext cx="500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chemeClr val="tx2">
                    <a:lumMod val="50000"/>
                  </a:schemeClr>
                </a:solidFill>
              </a:rPr>
              <a:t>ΕΚΠ/ΚΟΣ : ΕΛΕΥΘΕΡΙΑ ΠΑΠΑΔΗΜΗΤΡΙΟΥ</a:t>
            </a:r>
            <a:endParaRPr lang="el-GR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294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71600" y="286188"/>
            <a:ext cx="7498080" cy="1143000"/>
          </a:xfrm>
        </p:spPr>
        <p:txBody>
          <a:bodyPr/>
          <a:lstStyle/>
          <a:p>
            <a:pPr algn="ctr"/>
            <a:r>
              <a:rPr lang="el-GR" dirty="0" smtClean="0"/>
              <a:t>ΠΗΓΕΣ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1128517" y="1916832"/>
            <a:ext cx="3438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https://eyzhn.edu.gr/class-material</a:t>
            </a:r>
            <a:r>
              <a:rPr lang="en-US" dirty="0" smtClean="0">
                <a:hlinkClick r:id="rId2"/>
              </a:rPr>
              <a:t>/</a:t>
            </a:r>
            <a:r>
              <a:rPr lang="el-GR" dirty="0" smtClean="0"/>
              <a:t> 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1125069" y="2192586"/>
            <a:ext cx="4464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https://www.nutrischool.gr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4139952" y="6525344"/>
            <a:ext cx="500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chemeClr val="tx2">
                    <a:lumMod val="50000"/>
                  </a:schemeClr>
                </a:solidFill>
              </a:rPr>
              <a:t>ΕΚΠ/ΚΟΣ : ΕΛΕΥΘΕΡΙΑ ΠΑΠΑΔΗΜΗΤΡΙΟΥ</a:t>
            </a:r>
            <a:endParaRPr lang="el-GR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125069" y="2523231"/>
            <a:ext cx="813421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https://hms.harvard.edu</a:t>
            </a:r>
            <a:r>
              <a:rPr lang="en-US" dirty="0" smtClean="0">
                <a:hlinkClick r:id="rId4"/>
              </a:rPr>
              <a:t>/</a:t>
            </a:r>
            <a:endParaRPr lang="el-GR" dirty="0"/>
          </a:p>
          <a:p>
            <a:r>
              <a:rPr lang="en-US" dirty="0">
                <a:hlinkClick r:id="rId5"/>
              </a:rPr>
              <a:t>https://healthierway.gr/to-piato-moy-enas-aplos-odigos-gia-tin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r>
              <a:rPr lang="en-US" dirty="0">
                <a:hlinkClick r:id="rId6"/>
              </a:rPr>
              <a:t>http://www.kidsactivities.gr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https</a:t>
            </a:r>
            <a:r>
              <a:rPr lang="en-US" dirty="0">
                <a:hlinkClick r:id="rId7"/>
              </a:rPr>
              <a:t>://</a:t>
            </a:r>
            <a:r>
              <a:rPr lang="en-US" dirty="0" smtClean="0">
                <a:hlinkClick r:id="rId7"/>
              </a:rPr>
              <a:t>www.aptaclub.de/en/toddler/using-the-childs-hand-to-figure-portion-sizes.html</a:t>
            </a:r>
            <a:endParaRPr lang="el-GR" dirty="0" smtClean="0"/>
          </a:p>
          <a:p>
            <a:endParaRPr lang="en-US" dirty="0" smtClean="0"/>
          </a:p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83" y="4690720"/>
            <a:ext cx="1152525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7317" y="4277557"/>
            <a:ext cx="3284659" cy="76835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l-GR" b="1" dirty="0" smtClean="0">
                <a:ln/>
                <a:solidFill>
                  <a:schemeClr val="accent3"/>
                </a:solidFill>
              </a:rPr>
              <a:t>Γεια σας !</a:t>
            </a:r>
            <a:endParaRPr lang="el-GR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27" y="2348"/>
            <a:ext cx="8144473" cy="6858000"/>
          </a:xfrm>
        </p:spPr>
      </p:pic>
      <p:sp>
        <p:nvSpPr>
          <p:cNvPr id="5" name="Ορθογώνιο 4"/>
          <p:cNvSpPr/>
          <p:nvPr/>
        </p:nvSpPr>
        <p:spPr>
          <a:xfrm>
            <a:off x="7162506" y="6381181"/>
            <a:ext cx="151216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8348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212976"/>
            <a:ext cx="2275326" cy="2459360"/>
          </a:xfrm>
          <a:prstGeom prst="rect">
            <a:avLst/>
          </a:prstGeom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1824186" y="469414"/>
            <a:ext cx="3816424" cy="2520280"/>
          </a:xfrm>
          <a:prstGeom prst="wedgeRoundRectCallout">
            <a:avLst>
              <a:gd name="adj1" fmla="val 71888"/>
              <a:gd name="adj2" fmla="val 6465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1824186" y="760058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Bookman Old Style" panose="02050604050505020204" pitchFamily="18" charset="0"/>
              </a:rPr>
              <a:t>Γεια σας , μικροί μου φίλοι ! Είμαι ο </a:t>
            </a:r>
            <a:r>
              <a:rPr lang="el-GR" sz="2400" b="1" dirty="0" smtClean="0">
                <a:latin typeface="Bookman Old Style" panose="02050604050505020204" pitchFamily="18" charset="0"/>
              </a:rPr>
              <a:t>Άκης</a:t>
            </a:r>
            <a:r>
              <a:rPr lang="el-GR" sz="2400" dirty="0" smtClean="0">
                <a:latin typeface="Bookman Old Style" panose="02050604050505020204" pitchFamily="18" charset="0"/>
              </a:rPr>
              <a:t> ο </a:t>
            </a:r>
            <a:r>
              <a:rPr lang="el-GR" sz="2400" b="1" dirty="0" err="1" smtClean="0">
                <a:latin typeface="Bookman Old Style" panose="02050604050505020204" pitchFamily="18" charset="0"/>
              </a:rPr>
              <a:t>Μηλαράκης</a:t>
            </a:r>
            <a:r>
              <a:rPr lang="el-GR" sz="2400" b="1" dirty="0" smtClean="0">
                <a:latin typeface="Bookman Old Style" panose="02050604050505020204" pitchFamily="18" charset="0"/>
              </a:rPr>
              <a:t> </a:t>
            </a:r>
            <a:r>
              <a:rPr lang="el-GR" sz="2400" dirty="0" smtClean="0">
                <a:latin typeface="Bookman Old Style" panose="02050604050505020204" pitchFamily="18" charset="0"/>
              </a:rPr>
              <a:t>και μαζί θα μάθουμε τα μυστικά μιας υγιεινής διατροφής.</a:t>
            </a:r>
            <a:endParaRPr lang="el-GR" sz="2400" dirty="0">
              <a:latin typeface="Bookman Old Style" panose="02050604050505020204" pitchFamily="18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4" y="2909909"/>
            <a:ext cx="5120027" cy="38400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4388911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Ένα μήλο την ημέρα τον γιατρό τον κάνει πέρα !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6525344"/>
            <a:ext cx="500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chemeClr val="tx2">
                    <a:lumMod val="50000"/>
                  </a:schemeClr>
                </a:solidFill>
              </a:rPr>
              <a:t>ΕΚΠ/ΚΟΣ : ΕΛΕΥΘΕΡΙΑ ΠΑΠΑΔΗΜΗΤΡΙΟΥ</a:t>
            </a:r>
            <a:endParaRPr lang="el-GR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09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331640" y="116632"/>
            <a:ext cx="7272808" cy="4176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Διατροφή</a:t>
            </a:r>
            <a:r>
              <a:rPr lang="el-GR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είναι ό, τι τρώμε και πίνουμε. Ξέρουμε ότι για να χτιστεί ένα σπίτι χρειάζονται γερά θεμέλια. Το ίδιο και το σώμα μας . Για να γίνει μεγάλο και δυνατό χρειάζεται φροντίδα και καλά υλικά. </a:t>
            </a:r>
            <a:r>
              <a:rPr lang="el-GR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Π</a:t>
            </a:r>
            <a:r>
              <a:rPr lang="el-GR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ρέπει λοιπόν να τρεφόμαστε σωστά και ισορροπημένα. </a:t>
            </a:r>
            <a:endParaRPr lang="el-GR" sz="2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933056"/>
            <a:ext cx="4943448" cy="25296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39952" y="6525344"/>
            <a:ext cx="500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chemeClr val="tx2">
                    <a:lumMod val="50000"/>
                  </a:schemeClr>
                </a:solidFill>
              </a:rPr>
              <a:t>ΕΚΠ/ΚΟΣ : ΕΛΕΥΘΕΡΙΑ ΠΑΠΑΔΗΜΗΤΡΙΟΥ</a:t>
            </a:r>
            <a:endParaRPr lang="el-GR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5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Η πυραμίδα της υγιεινής διατροφής - www.kidsgo.com.cy | KidsGo TeensGo  Parents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2656"/>
            <a:ext cx="5148064" cy="241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987824" y="2662166"/>
            <a:ext cx="4176464" cy="1364483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</a:rPr>
              <a:t>Πρέπει να τρώω ισορροπημένα για :</a:t>
            </a:r>
            <a:r>
              <a:rPr lang="el-GR" sz="3600" dirty="0" smtClean="0"/>
              <a:t> 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380220" y="4005064"/>
            <a:ext cx="7067128" cy="240913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rgbClr val="002060"/>
                </a:solidFill>
              </a:rPr>
              <a:t> Να γίνω δυνατός και να ψηλώσω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rgbClr val="002060"/>
                </a:solidFill>
              </a:rPr>
              <a:t> Να έχω το σωστό βάρος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rgbClr val="002060"/>
                </a:solidFill>
              </a:rPr>
              <a:t> Να μην αρρωσταίνω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rgbClr val="002060"/>
                </a:solidFill>
              </a:rPr>
              <a:t> Να έχω την ενέργεια που χρειάζομαι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4139952" y="6525344"/>
            <a:ext cx="500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chemeClr val="tx2">
                    <a:lumMod val="50000"/>
                  </a:schemeClr>
                </a:solidFill>
              </a:rPr>
              <a:t>ΕΚΠ/ΚΟΣ : ΕΛΕΥΘΕΡΙΑ ΠΑΠΑΔΗΜΗΤΡΙΟΥ</a:t>
            </a:r>
            <a:endParaRPr lang="el-GR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00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548680"/>
            <a:ext cx="1152128" cy="1535573"/>
          </a:xfrm>
          <a:prstGeom prst="rect">
            <a:avLst/>
          </a:prstGeom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2339752" y="260647"/>
            <a:ext cx="5760640" cy="2561875"/>
          </a:xfrm>
          <a:prstGeom prst="wedgeRoundRectCallout">
            <a:avLst>
              <a:gd name="adj1" fmla="val -65198"/>
              <a:gd name="adj2" fmla="val 18223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2" y="548680"/>
            <a:ext cx="60126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Bookman Old Style" panose="02050604050505020204" pitchFamily="18" charset="0"/>
              </a:rPr>
              <a:t>Η </a:t>
            </a:r>
            <a:r>
              <a:rPr lang="el-GR" sz="2400" b="1" dirty="0" smtClean="0">
                <a:latin typeface="Bookman Old Style" panose="02050604050505020204" pitchFamily="18" charset="0"/>
              </a:rPr>
              <a:t>μεσογειακή διατροφή </a:t>
            </a:r>
            <a:r>
              <a:rPr lang="el-GR" sz="2400" dirty="0" smtClean="0">
                <a:latin typeface="Bookman Old Style" panose="02050604050505020204" pitchFamily="18" charset="0"/>
              </a:rPr>
              <a:t>είναι η διατροφή που έκαναν οι Έλληνες παλαιότερα και ακολούθησαν στη συνέχεια και πολλοί ξένοι λαοί . Περιέχει τροφές πλούσιες σε θρεπτικά συστατικά.</a:t>
            </a:r>
            <a:endParaRPr lang="el-GR" sz="2400" dirty="0">
              <a:latin typeface="Bookman Old Style" panose="02050604050505020204" pitchFamily="18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907704" y="6104389"/>
            <a:ext cx="1224136" cy="323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217" y="2996952"/>
            <a:ext cx="3367759" cy="27363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39952" y="6525344"/>
            <a:ext cx="500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chemeClr val="tx2">
                    <a:lumMod val="50000"/>
                  </a:schemeClr>
                </a:solidFill>
              </a:rPr>
              <a:t>ΕΚΠ/ΚΟΣ : ΕΛΕΥΘΕΡΙΑ ΠΑΠΑΔΗΜΗΤΡΙΟΥ</a:t>
            </a:r>
            <a:endParaRPr lang="el-GR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92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2" y="616691"/>
            <a:ext cx="1152128" cy="1535573"/>
          </a:xfrm>
          <a:prstGeom prst="rect">
            <a:avLst/>
          </a:prstGeom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2339752" y="260648"/>
            <a:ext cx="5760640" cy="2160240"/>
          </a:xfrm>
          <a:prstGeom prst="wedgeRoundRectCallout">
            <a:avLst>
              <a:gd name="adj1" fmla="val -65198"/>
              <a:gd name="adj2" fmla="val 18223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2339752" y="548680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latin typeface="Bookman Old Style" panose="02050604050505020204" pitchFamily="18" charset="0"/>
              </a:rPr>
              <a:t>Χωρίζεται σε επίπεδα</a:t>
            </a:r>
            <a:r>
              <a:rPr lang="el-GR" sz="2400" dirty="0">
                <a:latin typeface="Bookman Old Style" panose="02050604050505020204" pitchFamily="18" charset="0"/>
              </a:rPr>
              <a:t>. Κάθε επίπεδο της Μεσογειακής πυραμίδας </a:t>
            </a:r>
            <a:r>
              <a:rPr lang="el-GR" sz="2400" dirty="0" smtClean="0">
                <a:latin typeface="Bookman Old Style" panose="02050604050505020204" pitchFamily="18" charset="0"/>
              </a:rPr>
              <a:t>«</a:t>
            </a:r>
            <a:r>
              <a:rPr lang="el-GR" sz="2400" dirty="0">
                <a:latin typeface="Bookman Old Style" panose="02050604050505020204" pitchFamily="18" charset="0"/>
              </a:rPr>
              <a:t>φιλοξενεί» και μία ομάδα τροφίμων. </a:t>
            </a:r>
            <a:endParaRPr lang="el-GR" sz="2400" b="1" dirty="0">
              <a:latin typeface="Bookman Old Style" panose="02050604050505020204" pitchFamily="18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907704" y="6104389"/>
            <a:ext cx="1224136" cy="323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098" name="Picture 2" descr="76 Διατροφή ideas in 2021 | διατροφή, υγιεινή διατροφή, παιδική διατροφ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361" y="2593636"/>
            <a:ext cx="5112375" cy="383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2771800" y="2593636"/>
            <a:ext cx="4392488" cy="403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2636361" y="5949280"/>
            <a:ext cx="999535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4139952" y="6525344"/>
            <a:ext cx="500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chemeClr val="tx2">
                    <a:lumMod val="50000"/>
                  </a:schemeClr>
                </a:solidFill>
              </a:rPr>
              <a:t>ΕΚΠ/ΚΟΣ : ΕΛΕΥΘΕΡΙΑ ΠΑΠΑΔΗΜΗΤΡΙΟΥ</a:t>
            </a:r>
            <a:endParaRPr lang="el-GR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93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440668"/>
            <a:ext cx="7344816" cy="55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1475656" y="440668"/>
            <a:ext cx="7344816" cy="468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1475656" y="908720"/>
            <a:ext cx="1152128" cy="5040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/>
          <p:cNvSpPr/>
          <p:nvPr/>
        </p:nvSpPr>
        <p:spPr>
          <a:xfrm>
            <a:off x="7668344" y="893943"/>
            <a:ext cx="1152128" cy="5040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2411760" y="5373216"/>
            <a:ext cx="554461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Επεξήγηση με στρογγυλεμένο παραλληλόγραμμο 11"/>
          <p:cNvSpPr/>
          <p:nvPr/>
        </p:nvSpPr>
        <p:spPr>
          <a:xfrm>
            <a:off x="1889154" y="170304"/>
            <a:ext cx="6912768" cy="850617"/>
          </a:xfrm>
          <a:prstGeom prst="wedgeRoundRectCallout">
            <a:avLst>
              <a:gd name="adj1" fmla="val -58744"/>
              <a:gd name="adj2" fmla="val 130396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2026746" y="189925"/>
            <a:ext cx="6228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Bookman Old Style" panose="02050604050505020204" pitchFamily="18" charset="0"/>
              </a:rPr>
              <a:t>Ας γνωρίσουμε λοιπόν την  πυραμίδα της μεσογειακής διατροφής.</a:t>
            </a:r>
            <a:endParaRPr lang="el-GR" sz="2400" dirty="0">
              <a:latin typeface="Bookman Old Style" panose="02050604050505020204" pitchFamily="18" charset="0"/>
            </a:endParaRPr>
          </a:p>
        </p:txBody>
      </p:sp>
      <p:pic>
        <p:nvPicPr>
          <p:cNvPr id="1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004828"/>
            <a:ext cx="1152128" cy="15355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39952" y="6525344"/>
            <a:ext cx="500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chemeClr val="tx2">
                    <a:lumMod val="50000"/>
                  </a:schemeClr>
                </a:solidFill>
              </a:rPr>
              <a:t>ΕΚΠ/ΚΟΣ : ΕΛΕΥΘΕΡΙΑ ΠΑΠΑΔΗΜΗΤΡΙΟΥ</a:t>
            </a:r>
            <a:endParaRPr lang="el-GR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1907704" y="6104389"/>
            <a:ext cx="1224136" cy="323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  <p:pic>
        <p:nvPicPr>
          <p:cNvPr id="10" name="Θέση περιεχομένου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004828"/>
            <a:ext cx="1152128" cy="1535573"/>
          </a:xfrm>
          <a:prstGeom prst="rect">
            <a:avLst/>
          </a:prstGeom>
        </p:spPr>
      </p:pic>
      <p:sp>
        <p:nvSpPr>
          <p:cNvPr id="11" name="Επεξήγηση με στρογγυλεμένο παραλληλόγραμμο 10"/>
          <p:cNvSpPr/>
          <p:nvPr/>
        </p:nvSpPr>
        <p:spPr>
          <a:xfrm>
            <a:off x="1907704" y="260649"/>
            <a:ext cx="6912768" cy="744180"/>
          </a:xfrm>
          <a:prstGeom prst="wedgeRoundRectCallout">
            <a:avLst>
              <a:gd name="adj1" fmla="val -58744"/>
              <a:gd name="adj2" fmla="val 130396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Καθημερινά πρέπει να τρώμε περισσότερο  από τη βάση της πυραμίδας.</a:t>
            </a:r>
            <a:endParaRPr lang="el-GR" sz="2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Έλλειψη 8"/>
          <p:cNvSpPr/>
          <p:nvPr/>
        </p:nvSpPr>
        <p:spPr>
          <a:xfrm>
            <a:off x="6444208" y="2060848"/>
            <a:ext cx="1872208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Βέλος προς τα κάτω 11"/>
          <p:cNvSpPr/>
          <p:nvPr/>
        </p:nvSpPr>
        <p:spPr>
          <a:xfrm rot="20075505">
            <a:off x="1079546" y="3061645"/>
            <a:ext cx="756084" cy="20162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4139952" y="6525344"/>
            <a:ext cx="500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chemeClr val="tx2">
                    <a:lumMod val="50000"/>
                  </a:schemeClr>
                </a:solidFill>
              </a:rPr>
              <a:t>ΕΚΠ/ΚΟΣ : ΕΛΕΥΘΕΡΙΑ ΠΑΠΑΔΗΜΗΤΡΙΟΥ</a:t>
            </a:r>
            <a:endParaRPr lang="el-GR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80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382</TotalTime>
  <Words>528</Words>
  <Application>Microsoft Office PowerPoint</Application>
  <PresentationFormat>Προβολή στην οθόνη (4:3)</PresentationFormat>
  <Paragraphs>61</Paragraphs>
  <Slides>19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Ηλιοστάσιο</vt:lpstr>
      <vt:lpstr>Η ΜΕΣΟΓΕΙΑΚΗ ΔΙΑΤΡΟΦΗ</vt:lpstr>
      <vt:lpstr>Παρουσίαση του PowerPoint</vt:lpstr>
      <vt:lpstr>Παρουσίαση του PowerPoint</vt:lpstr>
      <vt:lpstr>Παρουσίαση του PowerPoint</vt:lpstr>
      <vt:lpstr>Πρέπει να τρώω ισορροπημένα για :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ΤΟ ΠΙΑΤΟ ΜΟΥ</vt:lpstr>
      <vt:lpstr>Παρουσίαση του PowerPoint</vt:lpstr>
      <vt:lpstr>Παρουσίαση του PowerPoint</vt:lpstr>
      <vt:lpstr>Υπολογισμός της ποσότητας με βάση τον κανόνα του χεριού</vt:lpstr>
      <vt:lpstr>Παρουσίαση του PowerPoint</vt:lpstr>
      <vt:lpstr>ΠΗΓΕΣ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Ένα μήλο την ημέρα…</dc:title>
  <dc:creator>Eleftheria Papadimitriou</dc:creator>
  <cp:lastModifiedBy>Eleftheria Papadimitriou</cp:lastModifiedBy>
  <cp:revision>41</cp:revision>
  <dcterms:created xsi:type="dcterms:W3CDTF">2021-09-07T12:28:59Z</dcterms:created>
  <dcterms:modified xsi:type="dcterms:W3CDTF">2021-09-19T07:14:40Z</dcterms:modified>
</cp:coreProperties>
</file>