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3" r:id="rId4"/>
    <p:sldId id="258" r:id="rId5"/>
    <p:sldId id="259" r:id="rId6"/>
    <p:sldId id="260" r:id="rId7"/>
    <p:sldId id="284" r:id="rId8"/>
    <p:sldId id="288" r:id="rId9"/>
    <p:sldId id="261" r:id="rId10"/>
    <p:sldId id="285" r:id="rId11"/>
    <p:sldId id="287" r:id="rId12"/>
    <p:sldId id="262" r:id="rId13"/>
    <p:sldId id="263" r:id="rId14"/>
    <p:sldId id="265" r:id="rId15"/>
    <p:sldId id="286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9" r:id="rId32"/>
    <p:sldId id="281" r:id="rId33"/>
    <p:sldId id="282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7Wj1vFMkb7Ir/NEvznD7onSHG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550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1.jp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dreamskindergarten.blogspot.com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taniamanesi-kourou.blogspot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lniplex.com/" TargetMode="External"/><Relationship Id="rId5" Type="http://schemas.openxmlformats.org/officeDocument/2006/relationships/hyperlink" Target="https://pt.slideshare.net/iraklisiraklis/h-1821" TargetMode="External"/><Relationship Id="rId10" Type="http://schemas.openxmlformats.org/officeDocument/2006/relationships/image" Target="../media/image57.jpg"/><Relationship Id="rId4" Type="http://schemas.openxmlformats.org/officeDocument/2006/relationships/hyperlink" Target="https://astropeleki.wordpress.com/" TargetMode="External"/><Relationship Id="rId9" Type="http://schemas.openxmlformats.org/officeDocument/2006/relationships/hyperlink" Target="https://www.iellada.gr/istoria/ntysimo-kai-oplismos-tin-epohi-tis-epanastasis-toy-182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2ea3125288e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115616" y="836712"/>
            <a:ext cx="698477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BDD1F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1F9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BDD1F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87" name="Google Shape;87;p1" descr="10 Leaf Stem Clip Art at Clker.com - vector clip art online, royalty free &amp;  public doma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401" y="3913692"/>
            <a:ext cx="3773487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10 Leaf Stem Clip Art at Clker.com - vector clip art online, royalty free &amp;  public domai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6312" y="3841462"/>
            <a:ext cx="3327400" cy="21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330012" y="1489500"/>
            <a:ext cx="4680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17375E"/>
                </a:solidFill>
                <a:latin typeface="Bookman Old Style" panose="02050604050505020204" pitchFamily="18" charset="0"/>
                <a:sym typeface="Arial"/>
              </a:rPr>
              <a:t>25</a:t>
            </a:r>
            <a:r>
              <a:rPr lang="en-US" sz="6000" b="1" i="0" u="none" strike="noStrike" cap="none" baseline="30000" dirty="0">
                <a:solidFill>
                  <a:srgbClr val="17375E"/>
                </a:solidFill>
                <a:latin typeface="Bookman Old Style" panose="02050604050505020204" pitchFamily="18" charset="0"/>
                <a:sym typeface="Arial"/>
              </a:rPr>
              <a:t>η</a:t>
            </a:r>
            <a:r>
              <a:rPr lang="en-US" sz="6000" b="1" i="0" u="none" strike="noStrike" cap="none" dirty="0">
                <a:solidFill>
                  <a:srgbClr val="17375E"/>
                </a:solidFill>
                <a:latin typeface="Bookman Old Style" panose="02050604050505020204" pitchFamily="18" charset="0"/>
                <a:sym typeface="Arial"/>
              </a:rPr>
              <a:t> Μα</a:t>
            </a:r>
            <a:r>
              <a:rPr lang="en-US" sz="6000" b="1" i="0" u="none" strike="noStrike" cap="none" dirty="0" err="1">
                <a:solidFill>
                  <a:srgbClr val="17375E"/>
                </a:solidFill>
                <a:latin typeface="Bookman Old Style" panose="02050604050505020204" pitchFamily="18" charset="0"/>
                <a:sym typeface="Arial"/>
              </a:rPr>
              <a:t>ρτίου</a:t>
            </a:r>
            <a:r>
              <a:rPr lang="en-US" sz="6000" b="1" i="0" u="none" strike="noStrike" cap="none" dirty="0">
                <a:solidFill>
                  <a:srgbClr val="17375E"/>
                </a:solidFill>
                <a:latin typeface="Bookman Old Style" panose="02050604050505020204" pitchFamily="18" charset="0"/>
                <a:sym typeface="Arial"/>
              </a:rPr>
              <a:t> 1821</a:t>
            </a:r>
            <a:endParaRPr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6482" y="6237962"/>
            <a:ext cx="558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Δασκάλα : Ελευθερία Παπαδημητρίου</a:t>
            </a:r>
            <a:endParaRPr lang="el-GR" sz="1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e-tetradio: 25η Μαρτίου 18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8" y="926926"/>
            <a:ext cx="1804847" cy="2387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5 Μαρτίου του 1821: Οι μύθοι της επανάστασης | Alfavi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50" y="722877"/>
            <a:ext cx="2613992" cy="1960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4;p2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"/>
            <a:ext cx="9144000" cy="68491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40701" y="5239011"/>
            <a:ext cx="6400800" cy="673274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https://www.youtube.com/watch?v=I-mRYpOChDI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4" name="Google Shape;132;p6"/>
          <p:cNvSpPr txBox="1"/>
          <p:nvPr/>
        </p:nvSpPr>
        <p:spPr>
          <a:xfrm>
            <a:off x="1244099" y="790292"/>
            <a:ext cx="669740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Ας</a:t>
            </a:r>
            <a:r>
              <a:rPr lang="en-US" sz="1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α</a:t>
            </a:r>
            <a:r>
              <a:rPr lang="en-US" sz="1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κούσουμε</a:t>
            </a:r>
            <a:r>
              <a:rPr lang="en-US" sz="1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το</a:t>
            </a:r>
            <a:r>
              <a:rPr lang="en-US" sz="1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τρ</a:t>
            </a:r>
            <a:r>
              <a:rPr lang="en-US" sz="1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αγούδι : </a:t>
            </a:r>
            <a:endParaRPr lang="el-GR" sz="1800" b="1" i="0" u="none" dirty="0" smtClean="0">
              <a:solidFill>
                <a:schemeClr val="dk1"/>
              </a:solidFill>
              <a:latin typeface="Bookman Old Style" panose="020506040505050202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l-GR" sz="1800" b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l-GR" sz="1800" b="1" dirty="0" smtClean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                                 </a:t>
            </a:r>
            <a:r>
              <a:rPr lang="el-GR" sz="1800" b="1" i="0" u="none" dirty="0" smtClean="0">
                <a:solidFill>
                  <a:srgbClr val="FF000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smtClean="0">
                <a:solidFill>
                  <a:srgbClr val="FF000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«ΤO MI</a:t>
            </a:r>
            <a:r>
              <a:rPr lang="el-GR" sz="1800" b="1" i="0" u="none" dirty="0" smtClean="0">
                <a:solidFill>
                  <a:srgbClr val="FF000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ΚΡΟ ΚΛΕΦΤΟΠΟΥΛΟ</a:t>
            </a:r>
            <a:r>
              <a:rPr lang="en-US" sz="1800" b="1" i="0" u="none" dirty="0" smtClean="0">
                <a:solidFill>
                  <a:srgbClr val="FF000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»</a:t>
            </a:r>
            <a:endParaRPr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58" y="1565374"/>
            <a:ext cx="6284043" cy="35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9;p7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/>
          <p:nvPr/>
        </p:nvSpPr>
        <p:spPr>
          <a:xfrm>
            <a:off x="611187" y="908050"/>
            <a:ext cx="8532812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Bookman Old Style" panose="020506040505050202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Φών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αζαν </a:t>
            </a:r>
            <a:r>
              <a:rPr lang="en-US" sz="32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«Ελευθερία  ή  θάνατος».</a:t>
            </a:r>
            <a:endParaRPr dirty="0">
              <a:latin typeface="Bookman Old Style" panose="020506040505050202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Λίγο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π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ριν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γράφτηκε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και ο </a:t>
            </a:r>
            <a:endParaRPr dirty="0">
              <a:latin typeface="Bookman Old Style" panose="020506040505050202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Θούριος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του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Ρήγ</a:t>
            </a:r>
            <a:r>
              <a:rPr lang="en-US" sz="1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 Φεραίου:</a:t>
            </a:r>
            <a:endParaRPr dirty="0">
              <a:latin typeface="Bookman Old Style" panose="020506040505050202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41" name="Google Shape;141;p7"/>
          <p:cNvSpPr txBox="1"/>
          <p:nvPr/>
        </p:nvSpPr>
        <p:spPr>
          <a:xfrm>
            <a:off x="611187" y="446087"/>
            <a:ext cx="842486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Πέρ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ασαν  400 χρόνια σκλαβιάς.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Το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1821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οι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Έλληνες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απ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οφάσισ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να κάνουν επανάσταση για να ελευθερώσουν την πατρίδα τους την Ελλάδα.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Δεν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άντεχ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άλλο την σκλαβιά.</a:t>
            </a:r>
            <a:endParaRPr dirty="0">
              <a:latin typeface="Bookman Old Style" panose="02050604050505020204" pitchFamily="18" charset="0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323850" y="2420937"/>
            <a:ext cx="588645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Ως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π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ότε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πα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λικάρι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α, θα ζούμε στα στενά,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μονάχοι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σα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λιοντάρι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α, στις ράχες στα βουνά;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Σπ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ηλιές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να κα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τοικούμε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να β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λέ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πουμε κλαδιά,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να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φεύγουμ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 απ’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τον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κόσμο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γι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 την πικρή σκλαβιά;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Να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χάνουμε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α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δέλφι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α, πατρίδα και γονείς,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τους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φίλους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τα πα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ιδιά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μας,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κι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όλους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τους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συγγενείς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Κα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λύτερ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  μιας ώρας ελεύθερη ζωή,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πα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ρά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σα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ράντ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 χρόνια, σκλαβιά και φυλακή</a:t>
            </a:r>
            <a:r>
              <a:rPr lang="en-US" sz="1600" b="1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3" name="Google Shape;143;p7" descr="ΡΗΓΑΣ ΦΕΡΑΙΟΣ | Male sketch, Roman empire, Historical pla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525" y="1700212"/>
            <a:ext cx="3006725" cy="38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395287" y="620712"/>
            <a:ext cx="8135937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Έν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ας παπάς έδωσε πρώτος το σύνθημα για την επανάσταση.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Ήτ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</a:t>
            </a:r>
            <a:r>
              <a:rPr lang="en-US" sz="1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 Παλαιών Πατρών Γερμανός 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που έδωσε μεγάλο θάρρος στα παλικάρια μας, ευλόγησε και σήκωσε πρώτος τη σημαία της επανάστασης . </a:t>
            </a:r>
            <a:endParaRPr dirty="0">
              <a:latin typeface="Bookman Old Style" panose="020506040505050202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Ήτ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</a:t>
            </a:r>
            <a:r>
              <a:rPr lang="en-US" sz="4000" b="1" i="0" u="none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25 Μαρτίου του 1821 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όταν ξεκίνησε η επανάσταση.</a:t>
            </a:r>
            <a:endParaRPr dirty="0">
              <a:latin typeface="Bookman Old Style" panose="020506040505050202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pic>
        <p:nvPicPr>
          <p:cNvPr id="151" name="Google Shape;151;p8" descr="ΘΕΟΔΩΡΟΣ ΒΡΥΖΑΚΗΣ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2852737"/>
            <a:ext cx="4319587" cy="324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 descr="aglav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0562" y="2852737"/>
            <a:ext cx="4464050" cy="319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7978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468312" y="115887"/>
            <a:ext cx="84248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Οι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Έλληνες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π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ολέμησ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πολύ γενναία.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Σε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μερικές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μάχες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δεν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τα κα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τάφερ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αν.</a:t>
            </a:r>
            <a:endParaRPr dirty="0">
              <a:latin typeface="Bookman Old Style" panose="020506040505050202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Υπ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ήρχ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πολλοί  γενναίοι Έλληνες που πολέμησαν για την Ελευθερία της πατρίδας μας.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Θυσιάστηκ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,γι’ αυτό και τους ονομάζουμε </a:t>
            </a:r>
            <a:r>
              <a:rPr lang="en-US" sz="1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ΗΡΩΕΣ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.  </a:t>
            </a:r>
            <a:r>
              <a:rPr lang="en-US" sz="1800" b="0" i="0" u="none" dirty="0" smtClean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γνωρίσουμε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μερικούς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:</a:t>
            </a:r>
            <a:endParaRPr dirty="0">
              <a:latin typeface="Bookman Old Style" panose="02050604050505020204" pitchFamily="18" charset="0"/>
            </a:endParaRPr>
          </a:p>
        </p:txBody>
      </p:sp>
      <p:pic>
        <p:nvPicPr>
          <p:cNvPr id="170" name="Google Shape;170;p10" descr="http://1.bp.blogspot.com/-lKhd4YEYp0c/T18hvFujtmI/AAAAAAAAGn0/u-Zf9TzJuiI/s1600/%CE%97%CE%A1%CE%A9%CE%95%CE%A3+%CE%A4%CE%97%CE%A3+%CE%95%CE%A0%CE%91%CE%9D%CE%91%CE%A3%CE%A4%CE%91%CE%A3%CE%97%CE%A3+%CE%A4%CE%9F%CE%A5+1821_%CE%A3%CE%B5%CE%BB%CE%AF%CE%B4%CE%B1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2" y="1031875"/>
            <a:ext cx="4122737" cy="58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 descr="http://2.bp.blogspot.com/-Fb7iP8Tpy7U/T18hxC9NOpI/AAAAAAAAGn8/fwZRek78KAs/s1600/%CE%97%CE%A1%CE%A9%CE%95%CE%A3+%CE%A4%CE%97%CE%A3+%CE%95%CE%A0%CE%91%CE%9D%CE%91%CE%A3%CE%A4%CE%91%CE%A3%CE%97%CE%A3+%CE%A4%CE%9F%CE%A5+1821_%CE%A3%CE%B5%CE%BB%CE%AF%CE%B4%CE%B1_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1052512"/>
            <a:ext cx="4133850" cy="580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9;p8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23378" y="714984"/>
            <a:ext cx="7772400" cy="1470025"/>
          </a:xfrm>
        </p:spPr>
        <p:txBody>
          <a:bodyPr/>
          <a:lstStyle/>
          <a:p>
            <a:r>
              <a:rPr lang="el-GR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Ας δούμε το βίντεο με τους ήρωες </a:t>
            </a:r>
            <a:endParaRPr lang="el-GR" sz="28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2075" y="4950913"/>
            <a:ext cx="6400800" cy="62317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https://youtu.be/btf6rTfMcys</a:t>
            </a:r>
            <a:endParaRPr lang="el-GR" sz="2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10" y="1816274"/>
            <a:ext cx="5390368" cy="30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 descr="MEGARA MME: ΜΗΝ ΚΑΝΙΒΑΛΛΙΖΕΤΕ ΤΗΝ ΙΣΤΟΡΙΑ ΜΑΣ. ΕΛΕΟΣ, ΑΦΗΣΤΕ ΤΟΥ ΗΡΩΕΣ ΤΗΣ  ΕΠΑΝΑΣΤΑΣΗΣ ΗΣΥΧΟΥΣ!!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1125537"/>
            <a:ext cx="4003675" cy="5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 txBox="1"/>
          <p:nvPr/>
        </p:nvSpPr>
        <p:spPr>
          <a:xfrm>
            <a:off x="1692275" y="188912"/>
            <a:ext cx="62642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Θεόδωρος</a:t>
            </a: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Κολοκοτρώνης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4571999" y="1989137"/>
            <a:ext cx="422127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 </a:t>
            </a:r>
            <a:r>
              <a:rPr lang="en-US" sz="2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Θεόδωρος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Κολοκοτρώνης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ήτ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Έλληνας αρχιστράτηγος .</a:t>
            </a:r>
            <a:endParaRPr dirty="0">
              <a:latin typeface="Bookman Old Style" panose="02050604050505020204" pitchFamily="18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Τον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ονόμ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ασαν </a:t>
            </a:r>
            <a:endParaRPr dirty="0">
              <a:latin typeface="Bookman Old Style" panose="02050604050505020204" pitchFamily="18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«</a:t>
            </a:r>
            <a:r>
              <a:rPr lang="en-US" sz="2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Γέρο</a:t>
            </a: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του</a:t>
            </a: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Μοριά</a:t>
            </a: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»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2" descr="http://www.matrix24.gr/wp-content/uploads/2019/03/Androutsos-630x821-253x33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1341437"/>
            <a:ext cx="3744912" cy="48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2"/>
          <p:cNvSpPr txBox="1"/>
          <p:nvPr/>
        </p:nvSpPr>
        <p:spPr>
          <a:xfrm>
            <a:off x="1547812" y="333375"/>
            <a:ext cx="5832475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Οδυσσέ</a:t>
            </a: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ας Ανδρούτσος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4500562" y="1916112"/>
            <a:ext cx="431958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 </a:t>
            </a:r>
            <a:r>
              <a:rPr lang="en-US" sz="2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Οδυσσέ</a:t>
            </a: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ας Ανδρούτσος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 ήταν επιφανής αγωνιστής οπλαρχηγός της </a:t>
            </a:r>
            <a:r>
              <a:rPr lang="en-US" sz="2800" b="0" i="0" u="sng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Ελληνικής Επανάστασης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 descr="Ελληνικός &amp; Χριστιανικός Παλμός: Μάρκος Μπότσαρης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1196975"/>
            <a:ext cx="3744912" cy="494188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3"/>
          <p:cNvSpPr txBox="1"/>
          <p:nvPr/>
        </p:nvSpPr>
        <p:spPr>
          <a:xfrm>
            <a:off x="1547812" y="260350"/>
            <a:ext cx="62642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Μάρκος</a:t>
            </a: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Μπ</a:t>
            </a:r>
            <a:r>
              <a:rPr lang="en-US" sz="4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ότσ</a:t>
            </a: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αρης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4356100" y="1844675"/>
            <a:ext cx="4572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 </a:t>
            </a:r>
            <a:r>
              <a:rPr lang="en-US" sz="2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Μάρκος</a:t>
            </a: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Μπ</a:t>
            </a:r>
            <a:r>
              <a:rPr lang="en-US" sz="2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ότσ</a:t>
            </a: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αρης 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ήταν Έλληνας οπλαρχηγός της Ελληνικής Επανάστασης του 1821 και καπετάνιος των Σουλιωτών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"/>
            <a:ext cx="9144000" cy="684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 descr="ΓΙΑ ΤΟΥ ΧΡΙΣΤΟΥ ΤΗΝ ΠΙΣΤΗ ΤΗΝ ΑΓΙΑ ΚΑΙ ΤΗΣ ΠΑΤΡΙΔΟΣ ΤΗΝ ΕΛΕΥΘΕΡΙΑ! |  ΕΘΝΙΚΙΣΜΟΣ.n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1341437"/>
            <a:ext cx="4270375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4"/>
          <p:cNvSpPr txBox="1"/>
          <p:nvPr/>
        </p:nvSpPr>
        <p:spPr>
          <a:xfrm>
            <a:off x="1547812" y="260350"/>
            <a:ext cx="62642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Παπα</a:t>
            </a:r>
            <a:r>
              <a:rPr lang="en-US" sz="4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φλέσσ</a:t>
            </a: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ας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4572000" y="1916112"/>
            <a:ext cx="4572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 Παπα</a:t>
            </a:r>
            <a:r>
              <a:rPr lang="en-US" sz="2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φλέσσ</a:t>
            </a: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ας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 ήταν Έλληνας κληρικός, πολιτικός και οπλαρχηγός της Ελληνικής Επανάστασης του 1821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"/>
            <a:ext cx="9144000" cy="684917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611187" y="1206478"/>
            <a:ext cx="8281987" cy="492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	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Κά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ποτε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η Ελλάδα μας ήταν σκλαβωμένη στους Τούρκους .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Αυτό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σημ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αίνει ότι οι Έλληνες δεν ήταν ελεύθεροι.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Τούρκοι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δεν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τους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άφην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να ζουν όπως ήθελαν, τους έπαιρναν τα ζώα, τα χωράφια και τα χρήματά τους.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Το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χειρότερο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ήτ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ότι τους έκλεβαν τα παιδιά τους για να τα κάνουν Τούρκους στρατιώτες τους Γενίτσαρους. Ο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Σουλτάνος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ο α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ρχηγός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των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τούρκων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  απα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γόρευε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στους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Έλληνες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να μαθα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ίνουν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ελληνικά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γράμμ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ατα και την ένδοξη ιστορία των προγόνων τους.  </a:t>
            </a:r>
            <a:endParaRPr dirty="0">
              <a:latin typeface="Bookman Old Style" panose="020506040505050202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latin typeface="Bookman Old Style" panose="020506040505050202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	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Έχει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γρ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αφτεί ότι τα Ελληνόπουλα, το βράδυ με το φως του φεγγαριού πήγαιναν στο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κρυφό σχολειό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όπου μάθαιναν γράμματα, την ελληνική ιστορία, ελληνικά τραγούδια, και παραδοσιακούς χορούς.</a:t>
            </a:r>
            <a:endParaRPr dirty="0">
              <a:latin typeface="Bookman Old Style" panose="020506040505050202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Bookman Old Style" panose="020506040505050202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Bookman Old Style" panose="020506040505050202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Bookman Old Style" panose="02050604050505020204" pitchFamily="18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5" descr="Οι Ήρωες του 18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1268412"/>
            <a:ext cx="3992562" cy="51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5"/>
          <p:cNvSpPr txBox="1"/>
          <p:nvPr/>
        </p:nvSpPr>
        <p:spPr>
          <a:xfrm>
            <a:off x="2247106" y="410662"/>
            <a:ext cx="62642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Αθ</a:t>
            </a: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ανάσιος Διάκος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7" name="Google Shape;217;p15"/>
          <p:cNvSpPr txBox="1"/>
          <p:nvPr/>
        </p:nvSpPr>
        <p:spPr>
          <a:xfrm>
            <a:off x="4356100" y="1700212"/>
            <a:ext cx="45720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Αθ</a:t>
            </a: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ανάσιος Διάκος 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ήταν ένας από τους Έλληνες πρωταγωνιστές ήρωες - οπλαρχηγούς του πρώτου έτους της Ελληνικής Επανάστασης του 1821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 descr="Ο Γεώργιος Καραϊσκάκης είχε γιο εξίσου σπουδαίο πολεμιστή σαν τον πατέρα  του | iEllada.g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2" y="1052512"/>
            <a:ext cx="3743325" cy="5402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6"/>
          <p:cNvSpPr txBox="1"/>
          <p:nvPr/>
        </p:nvSpPr>
        <p:spPr>
          <a:xfrm>
            <a:off x="1547812" y="260350"/>
            <a:ext cx="62642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Γεώργιος</a:t>
            </a: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Καρα</a:t>
            </a:r>
            <a:r>
              <a:rPr lang="en-US" sz="4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ϊσκάκης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4356100" y="1557337"/>
            <a:ext cx="45720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 </a:t>
            </a:r>
            <a:r>
              <a:rPr lang="en-US" sz="2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Γεώργιος</a:t>
            </a: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Καρα</a:t>
            </a:r>
            <a:r>
              <a:rPr lang="en-US" sz="2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ϊσκάκης</a:t>
            </a: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ή Καρα</a:t>
            </a:r>
            <a:r>
              <a:rPr lang="en-US" sz="2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ΐσκος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ήτ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Έλληνας επαναστάτης ο οποίος αρχικά υπήρξε κλέφτης και μετέπειτα σπουδαίος αρματολός και στρατάρχης της Ελληνικής Επανάστασης του 1821.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 descr="Σαν σήμερα το 1877 πεθαίνει ο Κωνσταντίνος Κανάρης – radiopatra.g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1196975"/>
            <a:ext cx="4032250" cy="524668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7"/>
          <p:cNvSpPr txBox="1"/>
          <p:nvPr/>
        </p:nvSpPr>
        <p:spPr>
          <a:xfrm>
            <a:off x="1547812" y="260350"/>
            <a:ext cx="62642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Κωνστ</a:t>
            </a: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αντίνος Κανάρης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4356100" y="1557337"/>
            <a:ext cx="45720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Ο </a:t>
            </a:r>
            <a:r>
              <a:rPr lang="en-US" sz="2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Κωνστ</a:t>
            </a: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αντίνος Κανάρης 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ήταν Έλληνας επαναστάτης, σπουδαία μορφή του ναυτικού αγώνα κατά την Ελληνική Επανάσταση του 1821 και μετέπειτα ναύαρχος και πολιτικός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8" descr="Λασκαρίνα Μπουμπουλίνα - Βικιπαίδει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981075"/>
            <a:ext cx="4200525" cy="55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8"/>
          <p:cNvSpPr txBox="1"/>
          <p:nvPr/>
        </p:nvSpPr>
        <p:spPr>
          <a:xfrm>
            <a:off x="1547812" y="260350"/>
            <a:ext cx="62642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Λα</a:t>
            </a:r>
            <a:r>
              <a:rPr lang="en-US" sz="4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σκ</a:t>
            </a: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αρίνα Μπουμπουλίνα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4552950" y="1351528"/>
            <a:ext cx="45720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Η Λα</a:t>
            </a:r>
            <a:r>
              <a:rPr lang="en-US" sz="2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σκ</a:t>
            </a:r>
            <a:r>
              <a:rPr lang="en-US" sz="24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αρίνα "Μπουμπουλίνα" Πινότση ήταν Ελληνίδα ηρωίδα της Ελληνικής Επανάστασης του 1821.  Η π</a:t>
            </a:r>
            <a:r>
              <a:rPr lang="en-US" sz="2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ροσφορά</a:t>
            </a:r>
            <a:r>
              <a:rPr lang="en-US" sz="24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της</a:t>
            </a:r>
            <a:r>
              <a:rPr lang="en-US" sz="24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στην</a:t>
            </a:r>
            <a:r>
              <a:rPr lang="en-US" sz="24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Επα</a:t>
            </a:r>
            <a:r>
              <a:rPr lang="en-US" sz="2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νάστ</a:t>
            </a:r>
            <a:r>
              <a:rPr lang="en-US" sz="24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αση ήταν μεγάλη. </a:t>
            </a:r>
            <a:r>
              <a:rPr lang="en-US" sz="2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Έδωσε</a:t>
            </a:r>
            <a:r>
              <a:rPr lang="en-US" sz="24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όλη</a:t>
            </a:r>
            <a:r>
              <a:rPr lang="en-US" sz="24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της</a:t>
            </a:r>
            <a:r>
              <a:rPr lang="en-US" sz="24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την</a:t>
            </a:r>
            <a:r>
              <a:rPr lang="en-US" sz="24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π</a:t>
            </a:r>
            <a:r>
              <a:rPr lang="en-US" sz="2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εριουσί</a:t>
            </a:r>
            <a:r>
              <a:rPr lang="en-US" sz="24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α, συντήρησε και εξόπλισε τον ελληνικό στόλο, καθώς ήταν και πλοίαρχος σε ένα από τα καράβια της, τον Αγαμέμνων.</a:t>
            </a:r>
            <a:endParaRPr sz="24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9" descr="Μαντώ Μαυρογένους – Πατρίδα μου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1125537"/>
            <a:ext cx="3808412" cy="540543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 txBox="1"/>
          <p:nvPr/>
        </p:nvSpPr>
        <p:spPr>
          <a:xfrm>
            <a:off x="2228056" y="417512"/>
            <a:ext cx="62642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Μα</a:t>
            </a:r>
            <a:r>
              <a:rPr lang="en-US" sz="4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ντώ</a:t>
            </a: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Μα</a:t>
            </a:r>
            <a:r>
              <a:rPr lang="en-US" sz="4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υρογένους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4284662" y="1700212"/>
            <a:ext cx="45720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Η Μα</a:t>
            </a:r>
            <a:r>
              <a:rPr lang="en-US" sz="2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ντώ</a:t>
            </a: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Μα</a:t>
            </a:r>
            <a:r>
              <a:rPr lang="en-US" sz="2800" b="1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υρογένους</a:t>
            </a:r>
            <a:r>
              <a:rPr lang="en-US" sz="2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εξό</a:t>
            </a:r>
            <a:r>
              <a:rPr lang="en-US" sz="2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πλισε πλοία από δικά της χρήματα και ηγήθηκε του αγώνα κατά των πειρατών που λυμαίνονταν τις Κυκλάδες και αργότερα πολέμησε στο Πήλιο, στη Φθιώτιδα και στη Λιβαδειά.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0"/>
          <p:cNvSpPr txBox="1"/>
          <p:nvPr/>
        </p:nvSpPr>
        <p:spPr>
          <a:xfrm>
            <a:off x="684212" y="404812"/>
            <a:ext cx="78486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Οι</a:t>
            </a:r>
            <a:r>
              <a:rPr lang="en-US" sz="20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Έλληνες</a:t>
            </a:r>
            <a:r>
              <a:rPr lang="en-US" sz="20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ήτ</a:t>
            </a:r>
            <a:r>
              <a:rPr lang="en-US" sz="20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αν πάντα λιγότεροι αλλά πολεμούσαν γενναία σαν λιοντάρια και νικούσαν στις περισσότερες μάχες. </a:t>
            </a:r>
            <a:r>
              <a:rPr lang="en-US" sz="20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Προτιμούσ</a:t>
            </a:r>
            <a:r>
              <a:rPr lang="en-US" sz="20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αν να πεθάνουν παρά να πέσουν στα χέρια των Τούρκων.</a:t>
            </a:r>
            <a:endParaRPr sz="2000" dirty="0">
              <a:latin typeface="Bookman Old Style" panose="02050604050505020204" pitchFamily="18" charset="0"/>
            </a:endParaRPr>
          </a:p>
        </p:txBody>
      </p:sp>
      <p:pic>
        <p:nvPicPr>
          <p:cNvPr id="261" name="Google Shape;261;p20" descr="25η Μαρτίου 1821: Την Εθνική Επέτειο τιμά η Google – Times New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212" y="1557337"/>
            <a:ext cx="7694612" cy="482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1"/>
          <p:cNvSpPr txBox="1"/>
          <p:nvPr/>
        </p:nvSpPr>
        <p:spPr>
          <a:xfrm>
            <a:off x="900112" y="188912"/>
            <a:ext cx="793073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Δείτε</a:t>
            </a:r>
            <a:r>
              <a:rPr lang="en-US" sz="2800" b="1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 π</a:t>
            </a:r>
            <a:r>
              <a:rPr lang="en-US" sz="2800" b="1" i="0" u="none" dirty="0" err="1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ως</a:t>
            </a:r>
            <a:r>
              <a:rPr lang="en-US" sz="2800" b="1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ήτ</a:t>
            </a:r>
            <a:r>
              <a:rPr lang="en-US" sz="2800" b="1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αν τα όπλα των αγωνιστών του 1821 τα άρματα όπως τα έλεγαν:</a:t>
            </a:r>
            <a:endParaRPr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21" descr="[spathi.jpg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2924175"/>
            <a:ext cx="3744912" cy="374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1" descr="http://2.bp.blogspot.com/_iK2kIM-voec/S6TUlV0u81I/AAAAAAAABmM/L4La64DxaGA/s400/topuzi-tzekouri-xatzari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850" y="1341437"/>
            <a:ext cx="381000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1" descr="Δημοπρασία συλλεκτικών όπλων από την περίοδο του 18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637" y="1268412"/>
            <a:ext cx="3743325" cy="166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1" descr="http://2.bp.blogspot.com/_WRnjT3uFlIg/S6ZIYBRhHQI/AAAAAAAABlo/L3i305NRT54/s320/%CE%BA%CE%B1%CF%81%CE%B9%CE%BF%CF%86%CE%AF%CE%BB%CE%B9%CE%B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11637" y="2852737"/>
            <a:ext cx="4446587" cy="31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1" descr="http://1.bp.blogspot.com/_iK2kIM-voec/S6Tcc7eTrfI/AAAAAAAABm0/N4CpowwKS9I/s400/pistola-1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40200" y="4941887"/>
            <a:ext cx="4535487" cy="14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 descr="ATHENA&quot; HELLENIC EDUCATIONAL SOCIETY - CHICAGO ILLINOIS USA - CLASS B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 descr="Σημαία Ελληνική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2" descr="Σημαία Ελληνική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2" descr="Οι σημαίες της Επανάστασης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22" descr="C:\Users\user\Desktop\αρχείο λήψης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1628775"/>
            <a:ext cx="25717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 descr="Μάθετε στα παιδιά σας την ιστορία της Ελληνικής σημαίας και τη σημασία των  χρωμάτων της! - Mothersblog.g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312" y="3716337"/>
            <a:ext cx="2803525" cy="1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2" descr="photo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2500" y="1557337"/>
            <a:ext cx="22955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2" descr="Οι Σημαίες της Επανάστασης. - Η ΔΙΑΔΡΟΜΗ ®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56325" y="1628775"/>
            <a:ext cx="22955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2" descr="ΕΔΩ ΚΑΙ ΤΩΡΑ ΔΙΚΑΙΩΣΗ : ΤΟ ΝΤΟΚΟΥΜΕΝΤΟ ΤΗΣ ΑΛΗΘΕΙΑΣ ΓΙΑ ΤΟ ΨΕΥΤΙΚΟ ΣΗΜΑ ΤΗΣ  ΕΘΝΙΚΗΣ ΟΜΑΔΑΣ ΠΟΔΟΣΦΑΙΡΟΥ ΤΗΣ ΕΛΛΑΔΟΣ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84887" y="3933825"/>
            <a:ext cx="24860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 descr="Οι σημαίες της Επανάστασης και πώς καθιερώθηκε η γαλανόλευκη (Φωτογραφίες,  βίντεο) - Sputnik Ελλάδα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48037" y="3860800"/>
            <a:ext cx="2447925" cy="196691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 txBox="1"/>
          <p:nvPr/>
        </p:nvSpPr>
        <p:spPr>
          <a:xfrm>
            <a:off x="1403350" y="333375"/>
            <a:ext cx="6121400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 err="1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Σημ</a:t>
            </a:r>
            <a:r>
              <a:rPr lang="en-US" sz="2400" b="1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αίες εκείνης της εποχής</a:t>
            </a:r>
            <a:endParaRPr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Bookman Old Style" panose="020506040505050202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Κάθε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 π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εριοχή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είχε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τη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σημ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αία της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3" descr="C:\Users\user\Desktop\e-shop_greek_16X2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012" y="1268412"/>
            <a:ext cx="6956425" cy="42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3"/>
          <p:cNvSpPr txBox="1"/>
          <p:nvPr/>
        </p:nvSpPr>
        <p:spPr>
          <a:xfrm>
            <a:off x="2627312" y="404812"/>
            <a:ext cx="40322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Η ΕΛΛΗΝΙΚΗ ΣΗΜΑΙΑ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00" name="Google Shape;300;p23"/>
          <p:cNvSpPr txBox="1"/>
          <p:nvPr/>
        </p:nvSpPr>
        <p:spPr>
          <a:xfrm>
            <a:off x="8172450" y="1268412"/>
            <a:ext cx="431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01" name="Google Shape;301;p23"/>
          <p:cNvSpPr txBox="1"/>
          <p:nvPr/>
        </p:nvSpPr>
        <p:spPr>
          <a:xfrm>
            <a:off x="8172450" y="1700212"/>
            <a:ext cx="431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02" name="Google Shape;302;p23"/>
          <p:cNvSpPr txBox="1"/>
          <p:nvPr/>
        </p:nvSpPr>
        <p:spPr>
          <a:xfrm>
            <a:off x="8172450" y="2133600"/>
            <a:ext cx="431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03" name="Google Shape;303;p23"/>
          <p:cNvSpPr txBox="1"/>
          <p:nvPr/>
        </p:nvSpPr>
        <p:spPr>
          <a:xfrm>
            <a:off x="8172450" y="2636837"/>
            <a:ext cx="431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04" name="Google Shape;304;p23"/>
          <p:cNvSpPr txBox="1"/>
          <p:nvPr/>
        </p:nvSpPr>
        <p:spPr>
          <a:xfrm>
            <a:off x="8172450" y="3068637"/>
            <a:ext cx="431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05" name="Google Shape;305;p23"/>
          <p:cNvSpPr txBox="1"/>
          <p:nvPr/>
        </p:nvSpPr>
        <p:spPr>
          <a:xfrm>
            <a:off x="8172450" y="3573462"/>
            <a:ext cx="431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306" name="Google Shape;306;p23"/>
          <p:cNvSpPr txBox="1"/>
          <p:nvPr/>
        </p:nvSpPr>
        <p:spPr>
          <a:xfrm>
            <a:off x="8172450" y="4076700"/>
            <a:ext cx="431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307" name="Google Shape;307;p23"/>
          <p:cNvSpPr txBox="1"/>
          <p:nvPr/>
        </p:nvSpPr>
        <p:spPr>
          <a:xfrm>
            <a:off x="8172450" y="4508500"/>
            <a:ext cx="431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08" name="Google Shape;308;p23"/>
          <p:cNvSpPr txBox="1"/>
          <p:nvPr/>
        </p:nvSpPr>
        <p:spPr>
          <a:xfrm>
            <a:off x="8172450" y="5013325"/>
            <a:ext cx="431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09" name="Google Shape;309;p23"/>
          <p:cNvSpPr txBox="1"/>
          <p:nvPr/>
        </p:nvSpPr>
        <p:spPr>
          <a:xfrm>
            <a:off x="7235825" y="1268412"/>
            <a:ext cx="3603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</a:t>
            </a:r>
            <a:endParaRPr/>
          </a:p>
        </p:txBody>
      </p:sp>
      <p:sp>
        <p:nvSpPr>
          <p:cNvPr id="310" name="Google Shape;310;p23"/>
          <p:cNvSpPr txBox="1"/>
          <p:nvPr/>
        </p:nvSpPr>
        <p:spPr>
          <a:xfrm>
            <a:off x="7164387" y="1700212"/>
            <a:ext cx="6477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ΛΕΥ</a:t>
            </a:r>
            <a:endParaRPr/>
          </a:p>
        </p:txBody>
      </p:sp>
      <p:sp>
        <p:nvSpPr>
          <p:cNvPr id="311" name="Google Shape;311;p23"/>
          <p:cNvSpPr txBox="1"/>
          <p:nvPr/>
        </p:nvSpPr>
        <p:spPr>
          <a:xfrm>
            <a:off x="7164387" y="2276475"/>
            <a:ext cx="5762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ΘΕ</a:t>
            </a:r>
            <a:endParaRPr/>
          </a:p>
        </p:txBody>
      </p:sp>
      <p:sp>
        <p:nvSpPr>
          <p:cNvPr id="312" name="Google Shape;312;p23"/>
          <p:cNvSpPr txBox="1"/>
          <p:nvPr/>
        </p:nvSpPr>
        <p:spPr>
          <a:xfrm>
            <a:off x="7164387" y="2708275"/>
            <a:ext cx="6477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ΡΙ</a:t>
            </a:r>
            <a:endParaRPr/>
          </a:p>
        </p:txBody>
      </p:sp>
      <p:sp>
        <p:nvSpPr>
          <p:cNvPr id="313" name="Google Shape;313;p23"/>
          <p:cNvSpPr txBox="1"/>
          <p:nvPr/>
        </p:nvSpPr>
        <p:spPr>
          <a:xfrm>
            <a:off x="7092950" y="4652962"/>
            <a:ext cx="6477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endParaRPr/>
          </a:p>
        </p:txBody>
      </p:sp>
      <p:sp>
        <p:nvSpPr>
          <p:cNvPr id="314" name="Google Shape;314;p23"/>
          <p:cNvSpPr txBox="1"/>
          <p:nvPr/>
        </p:nvSpPr>
        <p:spPr>
          <a:xfrm>
            <a:off x="7164387" y="3716337"/>
            <a:ext cx="6477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endParaRPr/>
          </a:p>
        </p:txBody>
      </p:sp>
      <p:sp>
        <p:nvSpPr>
          <p:cNvPr id="315" name="Google Shape;315;p23"/>
          <p:cNvSpPr txBox="1"/>
          <p:nvPr/>
        </p:nvSpPr>
        <p:spPr>
          <a:xfrm>
            <a:off x="7092950" y="4149725"/>
            <a:ext cx="5746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ΘΑ</a:t>
            </a:r>
            <a:endParaRPr/>
          </a:p>
        </p:txBody>
      </p:sp>
      <p:sp>
        <p:nvSpPr>
          <p:cNvPr id="316" name="Google Shape;316;p23"/>
          <p:cNvSpPr txBox="1"/>
          <p:nvPr/>
        </p:nvSpPr>
        <p:spPr>
          <a:xfrm>
            <a:off x="7235825" y="3213100"/>
            <a:ext cx="5762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endParaRPr/>
          </a:p>
        </p:txBody>
      </p:sp>
      <p:sp>
        <p:nvSpPr>
          <p:cNvPr id="317" name="Google Shape;317;p23"/>
          <p:cNvSpPr txBox="1"/>
          <p:nvPr/>
        </p:nvSpPr>
        <p:spPr>
          <a:xfrm>
            <a:off x="7019925" y="5084762"/>
            <a:ext cx="7921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ΤΟΣ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4"/>
          <p:cNvSpPr txBox="1"/>
          <p:nvPr/>
        </p:nvSpPr>
        <p:spPr>
          <a:xfrm>
            <a:off x="6804025" y="765175"/>
            <a:ext cx="208915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Τότε</a:t>
            </a:r>
            <a:r>
              <a:rPr lang="en-US" sz="14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δεν</a:t>
            </a:r>
            <a:r>
              <a:rPr lang="en-US" sz="14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κό</a:t>
            </a:r>
            <a:r>
              <a:rPr lang="en-US" sz="14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βανε κοντά τα μαλλιά τους, μα τ’ αφήνανε περήφανα σαν χαίτη να ξανεμίζουν στους ώμους τους. </a:t>
            </a:r>
            <a:r>
              <a:rPr lang="en-US" sz="14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Γι</a:t>
            </a:r>
            <a:r>
              <a:rPr lang="en-US" sz="1400" b="0" i="0" u="none" dirty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α να γυαλίζουν και να στέκουν καλοχτενισμένα τα άλειφαν με λάδι.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  <p:pic>
        <p:nvPicPr>
          <p:cNvPr id="325" name="Google Shape;325;p24" descr="C:\Users\user\Desktop\po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312" y="1341437"/>
            <a:ext cx="3673475" cy="52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4"/>
          <p:cNvSpPr txBox="1"/>
          <p:nvPr/>
        </p:nvSpPr>
        <p:spPr>
          <a:xfrm>
            <a:off x="1116012" y="188912"/>
            <a:ext cx="684053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 err="1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Ας</a:t>
            </a:r>
            <a:r>
              <a:rPr lang="en-US" sz="2000" b="1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δούμε</a:t>
            </a:r>
            <a:r>
              <a:rPr lang="en-US" sz="2000" b="1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 π</a:t>
            </a:r>
            <a:r>
              <a:rPr lang="en-US" sz="2000" b="1" i="0" u="none" dirty="0" err="1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ως</a:t>
            </a:r>
            <a:r>
              <a:rPr lang="en-US" sz="2000" b="1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ήτ</a:t>
            </a:r>
            <a:r>
              <a:rPr lang="en-US" sz="2000" b="1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αν οι αγωνιστές του 1821. </a:t>
            </a:r>
            <a:r>
              <a:rPr lang="en-US" sz="2000" b="1" i="0" u="none" dirty="0" err="1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Τι</a:t>
            </a:r>
            <a:r>
              <a:rPr lang="en-US" sz="2000" b="1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φορούσ</a:t>
            </a:r>
            <a:r>
              <a:rPr lang="en-US" sz="2000" b="1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αν; Πως ήταν τα μαλλιά τους</a:t>
            </a:r>
            <a:r>
              <a:rPr lang="en-US" sz="2000" b="1" i="0" u="none" dirty="0">
                <a:solidFill>
                  <a:srgbClr val="C00000"/>
                </a:solidFill>
                <a:sym typeface="Arial"/>
              </a:rPr>
              <a:t>;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1547812" y="2852737"/>
            <a:ext cx="1584325" cy="288925"/>
          </a:xfrm>
          <a:prstGeom prst="leftArrow">
            <a:avLst>
              <a:gd name="adj1" fmla="val 197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4"/>
          <p:cNvSpPr/>
          <p:nvPr/>
        </p:nvSpPr>
        <p:spPr>
          <a:xfrm>
            <a:off x="1763712" y="4797425"/>
            <a:ext cx="1584325" cy="287337"/>
          </a:xfrm>
          <a:prstGeom prst="leftArrow">
            <a:avLst>
              <a:gd name="adj1" fmla="val 1959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4"/>
          <p:cNvSpPr/>
          <p:nvPr/>
        </p:nvSpPr>
        <p:spPr>
          <a:xfrm>
            <a:off x="2195512" y="1700212"/>
            <a:ext cx="1584325" cy="288925"/>
          </a:xfrm>
          <a:prstGeom prst="leftArrow">
            <a:avLst>
              <a:gd name="adj1" fmla="val 197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 flipH="1">
            <a:off x="5076825" y="6092825"/>
            <a:ext cx="2151062" cy="288925"/>
          </a:xfrm>
          <a:prstGeom prst="leftArrow">
            <a:avLst>
              <a:gd name="adj1" fmla="val 1451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 flipH="1">
            <a:off x="4500562" y="3860800"/>
            <a:ext cx="2295525" cy="288925"/>
          </a:xfrm>
          <a:prstGeom prst="leftArrow">
            <a:avLst>
              <a:gd name="adj1" fmla="val 1359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>
            <a:off x="250825" y="2708275"/>
            <a:ext cx="1152525" cy="576262"/>
          </a:xfrm>
          <a:prstGeom prst="roundRect">
            <a:avLst>
              <a:gd name="adj" fmla="val 16667"/>
            </a:avLst>
          </a:prstGeom>
          <a:solidFill>
            <a:srgbClr val="FAC09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ΓΙΛΕΚΟ</a:t>
            </a:r>
            <a:endParaRPr/>
          </a:p>
        </p:txBody>
      </p:sp>
      <p:sp>
        <p:nvSpPr>
          <p:cNvPr id="333" name="Google Shape;333;p24"/>
          <p:cNvSpPr/>
          <p:nvPr/>
        </p:nvSpPr>
        <p:spPr>
          <a:xfrm>
            <a:off x="107950" y="4581525"/>
            <a:ext cx="1655762" cy="576262"/>
          </a:xfrm>
          <a:prstGeom prst="roundRect">
            <a:avLst>
              <a:gd name="adj" fmla="val 16667"/>
            </a:avLst>
          </a:prstGeom>
          <a:solidFill>
            <a:srgbClr val="FAC09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ΦΟΥΣΤΑΝΕΛΑ</a:t>
            </a:r>
            <a:endParaRPr/>
          </a:p>
        </p:txBody>
      </p:sp>
      <p:sp>
        <p:nvSpPr>
          <p:cNvPr id="334" name="Google Shape;334;p24"/>
          <p:cNvSpPr/>
          <p:nvPr/>
        </p:nvSpPr>
        <p:spPr>
          <a:xfrm>
            <a:off x="7308850" y="5876925"/>
            <a:ext cx="1655762" cy="576262"/>
          </a:xfrm>
          <a:prstGeom prst="roundRect">
            <a:avLst>
              <a:gd name="adj" fmla="val 16667"/>
            </a:avLst>
          </a:prstGeom>
          <a:solidFill>
            <a:srgbClr val="FAC09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ΤΣΑΡΟΥΧΙ</a:t>
            </a:r>
            <a:endParaRPr/>
          </a:p>
        </p:txBody>
      </p:sp>
      <p:sp>
        <p:nvSpPr>
          <p:cNvPr id="335" name="Google Shape;335;p24"/>
          <p:cNvSpPr/>
          <p:nvPr/>
        </p:nvSpPr>
        <p:spPr>
          <a:xfrm>
            <a:off x="6875462" y="3716337"/>
            <a:ext cx="1657350" cy="576262"/>
          </a:xfrm>
          <a:prstGeom prst="roundRect">
            <a:avLst>
              <a:gd name="adj" fmla="val 16667"/>
            </a:avLst>
          </a:prstGeom>
          <a:solidFill>
            <a:srgbClr val="FAC09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ΣΕΛΛΑΧΙ</a:t>
            </a:r>
            <a:endParaRPr/>
          </a:p>
        </p:txBody>
      </p:sp>
      <p:sp>
        <p:nvSpPr>
          <p:cNvPr id="336" name="Google Shape;336;p24"/>
          <p:cNvSpPr/>
          <p:nvPr/>
        </p:nvSpPr>
        <p:spPr>
          <a:xfrm>
            <a:off x="468312" y="1628775"/>
            <a:ext cx="1655762" cy="576262"/>
          </a:xfrm>
          <a:prstGeom prst="roundRect">
            <a:avLst>
              <a:gd name="adj" fmla="val 16667"/>
            </a:avLst>
          </a:prstGeom>
          <a:solidFill>
            <a:srgbClr val="FAC09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ΦΑΡΙΟ</a:t>
            </a:r>
            <a:endParaRPr/>
          </a:p>
        </p:txBody>
      </p:sp>
      <p:sp>
        <p:nvSpPr>
          <p:cNvPr id="337" name="Google Shape;337;p24"/>
          <p:cNvSpPr/>
          <p:nvPr/>
        </p:nvSpPr>
        <p:spPr>
          <a:xfrm>
            <a:off x="4356100" y="2276475"/>
            <a:ext cx="2519362" cy="215900"/>
          </a:xfrm>
          <a:prstGeom prst="rightArrow">
            <a:avLst>
              <a:gd name="adj1" fmla="val 20674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4"/>
          <p:cNvSpPr/>
          <p:nvPr/>
        </p:nvSpPr>
        <p:spPr>
          <a:xfrm flipH="1">
            <a:off x="4211637" y="2852737"/>
            <a:ext cx="2663825" cy="288925"/>
          </a:xfrm>
          <a:prstGeom prst="leftArrow">
            <a:avLst>
              <a:gd name="adj1" fmla="val 1171"/>
              <a:gd name="adj2" fmla="val 50000"/>
            </a:avLst>
          </a:prstGeom>
          <a:solidFill>
            <a:srgbClr val="632523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7019925" y="2987391"/>
            <a:ext cx="1873250" cy="576262"/>
          </a:xfrm>
          <a:prstGeom prst="roundRect">
            <a:avLst>
              <a:gd name="adj" fmla="val 16667"/>
            </a:avLst>
          </a:prstGeom>
          <a:solidFill>
            <a:srgbClr val="FAC09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ΛΕΥΚΟ ΠΟΥΚΑΜΙΣΟ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4;p2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"/>
            <a:ext cx="9144000" cy="68491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50" y="1526704"/>
            <a:ext cx="6705737" cy="502930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624185" y="6081385"/>
            <a:ext cx="2192055" cy="212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Google Shape;96;p2"/>
          <p:cNvSpPr txBox="1"/>
          <p:nvPr/>
        </p:nvSpPr>
        <p:spPr>
          <a:xfrm>
            <a:off x="258326" y="335136"/>
            <a:ext cx="876041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Τα πα</a:t>
            </a:r>
            <a:r>
              <a:rPr lang="en-US" sz="20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ιδιά</a:t>
            </a:r>
            <a:r>
              <a:rPr lang="en-US" sz="20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α</a:t>
            </a:r>
            <a:r>
              <a:rPr lang="en-US" sz="20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ργά</a:t>
            </a:r>
            <a:r>
              <a:rPr lang="en-US" sz="20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το</a:t>
            </a:r>
            <a:r>
              <a:rPr lang="en-US" sz="20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β</a:t>
            </a:r>
            <a:r>
              <a:rPr lang="en-US" sz="20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ράδυ</a:t>
            </a:r>
            <a:r>
              <a:rPr lang="en-US" sz="20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κρ</a:t>
            </a:r>
            <a:r>
              <a:rPr lang="en-US" sz="20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ατώντας πολλές φορές φαναράκια, τραγουδούσαν το </a:t>
            </a:r>
            <a:r>
              <a:rPr lang="en-US" sz="20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Φεγγαράκι μου λαμπρό</a:t>
            </a:r>
            <a:r>
              <a:rPr lang="en-US" sz="20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 και πήγαιναν την εκκλησιά όπου τους περίμενε ο δάσκαλος. Ο </a:t>
            </a:r>
            <a:r>
              <a:rPr lang="en-US" sz="20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δάσκ</a:t>
            </a:r>
            <a:r>
              <a:rPr lang="en-US" sz="20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αλος συνήθως ήταν ο παπάς ή κάποιος μεγαλύτερος μαθητής</a:t>
            </a:r>
            <a:r>
              <a:rPr lang="en-US" sz="2000" b="0" i="0" u="none" dirty="0" smtClean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.</a:t>
            </a:r>
            <a:r>
              <a:rPr lang="el-GR" sz="2000" b="0" i="0" u="none" dirty="0" smtClean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endParaRPr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52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5" descr="Οι ήρωες του 1821 για κουκλοθέατρο, ζωγραφική, σκηνικά, γιορτές - Elniple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1341437"/>
            <a:ext cx="3671887" cy="49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5" descr="Για την Μαντώ Μαυρογένους – Πολιτιστικός Λαογραφικός Σύλλογος Γυναικών  Μυκόνου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9337" y="1412875"/>
            <a:ext cx="33147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5"/>
          <p:cNvSpPr txBox="1"/>
          <p:nvPr/>
        </p:nvSpPr>
        <p:spPr>
          <a:xfrm>
            <a:off x="1042987" y="476250"/>
            <a:ext cx="712946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Πως</a:t>
            </a:r>
            <a:r>
              <a:rPr lang="en-US" sz="2800" b="1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ήτ</a:t>
            </a:r>
            <a:r>
              <a:rPr lang="en-US" sz="2800" b="1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αν ντυμένες οι ηρωίδες του 1821</a:t>
            </a:r>
            <a:r>
              <a:rPr lang="en-US" sz="2800" b="0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; </a:t>
            </a:r>
            <a:endParaRPr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"/>
            <a:ext cx="9144000" cy="684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6" descr="Blue Pencil Cup PNG Clipart Image | Gallery Yopriceville - High-Quality  Images and Transparent PNG Free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750" y="824527"/>
            <a:ext cx="1325562" cy="23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6" descr="Homework - Ms. Sp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7732" y="1268412"/>
            <a:ext cx="1508168" cy="165586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6"/>
          <p:cNvSpPr/>
          <p:nvPr/>
        </p:nvSpPr>
        <p:spPr>
          <a:xfrm>
            <a:off x="1331641" y="260648"/>
            <a:ext cx="59766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ΔΡΑΣΤΗΡΙΟΤΗΤΕΣ</a:t>
            </a:r>
            <a:endParaRPr/>
          </a:p>
        </p:txBody>
      </p:sp>
      <p:sp>
        <p:nvSpPr>
          <p:cNvPr id="358" name="Google Shape;358;p26"/>
          <p:cNvSpPr txBox="1"/>
          <p:nvPr/>
        </p:nvSpPr>
        <p:spPr>
          <a:xfrm>
            <a:off x="4572000" y="1268412"/>
            <a:ext cx="39608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2000" b="1" dirty="0" smtClean="0">
                <a:latin typeface="Bookman Old Style" panose="02050604050505020204" pitchFamily="18" charset="0"/>
              </a:rPr>
              <a:t>- Χρωμάτισε τους ήρωες της Επανάστασης</a:t>
            </a:r>
            <a:endParaRPr sz="2000" b="1" dirty="0">
              <a:latin typeface="Bookman Old Style" panose="02050604050505020204" pitchFamily="18" charset="0"/>
            </a:endParaRPr>
          </a:p>
        </p:txBody>
      </p:sp>
      <p:sp>
        <p:nvSpPr>
          <p:cNvPr id="359" name="Google Shape;359;p26"/>
          <p:cNvSpPr txBox="1"/>
          <p:nvPr/>
        </p:nvSpPr>
        <p:spPr>
          <a:xfrm>
            <a:off x="4572000" y="2197577"/>
            <a:ext cx="367188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dirty="0" smtClean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-</a:t>
            </a:r>
            <a:r>
              <a:rPr lang="el-GR" sz="2000" b="1" i="0" u="none" dirty="0" smtClean="0">
                <a:solidFill>
                  <a:schemeClr val="dk1"/>
                </a:solidFill>
                <a:latin typeface="Bookman Old Style" panose="02050604050505020204" pitchFamily="18" charset="0"/>
                <a:sym typeface="Arial"/>
              </a:rPr>
              <a:t>Κάνε την αντιστοίχιση με τα γεγονότα και τις εικόνες</a:t>
            </a:r>
            <a:endParaRPr sz="2000" b="1" dirty="0">
              <a:latin typeface="Bookman Old Style" panose="02050604050505020204" pitchFamily="18" charset="0"/>
            </a:endParaRPr>
          </a:p>
        </p:txBody>
      </p:sp>
      <p:sp>
        <p:nvSpPr>
          <p:cNvPr id="360" name="Google Shape;360;p26"/>
          <p:cNvSpPr txBox="1"/>
          <p:nvPr/>
        </p:nvSpPr>
        <p:spPr>
          <a:xfrm>
            <a:off x="4572000" y="3458237"/>
            <a:ext cx="396081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2000" b="1" dirty="0" smtClean="0">
                <a:latin typeface="Bookman Old Style" panose="02050604050505020204" pitchFamily="18" charset="0"/>
              </a:rPr>
              <a:t>- Βρες την κρυμμένη λέξη</a:t>
            </a:r>
            <a:endParaRPr sz="2000" b="1" dirty="0">
              <a:latin typeface="Bookman Old Style" panose="02050604050505020204" pitchFamily="18" charset="0"/>
            </a:endParaRPr>
          </a:p>
        </p:txBody>
      </p:sp>
      <p:pic>
        <p:nvPicPr>
          <p:cNvPr id="9" name="Google Shape;356;p26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67" y="3966652"/>
            <a:ext cx="176381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56;p26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33" y="4062412"/>
            <a:ext cx="1632168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56;p26"/>
          <p:cNvPicPr preferRelativeResize="0"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57" y="4472751"/>
            <a:ext cx="2117725" cy="1537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022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"/>
            <a:ext cx="9144000" cy="684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6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91" y="1484727"/>
            <a:ext cx="2886532" cy="194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6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0" y="3847116"/>
            <a:ext cx="1645637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6"/>
          <p:cNvSpPr/>
          <p:nvPr/>
        </p:nvSpPr>
        <p:spPr>
          <a:xfrm>
            <a:off x="1331641" y="260648"/>
            <a:ext cx="59766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ΔΡΑΣΤΗΡΙΟΤΗΤΕΣ</a:t>
            </a:r>
            <a:endParaRPr/>
          </a:p>
        </p:txBody>
      </p:sp>
      <p:sp>
        <p:nvSpPr>
          <p:cNvPr id="358" name="Google Shape;358;p26"/>
          <p:cNvSpPr txBox="1"/>
          <p:nvPr/>
        </p:nvSpPr>
        <p:spPr>
          <a:xfrm>
            <a:off x="4572000" y="1268412"/>
            <a:ext cx="3960812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Ζωγράφισε</a:t>
            </a:r>
            <a:r>
              <a:rPr lang="en-US" sz="1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ότι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θέλεις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από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ιστορί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 της Επανάστασης του </a:t>
            </a:r>
            <a:r>
              <a:rPr lang="en-US" sz="1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1821</a:t>
            </a:r>
            <a:r>
              <a:rPr lang="el-GR" sz="1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ή από το βιβλίο « Τα </a:t>
            </a:r>
            <a:r>
              <a:rPr lang="el-GR" sz="1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ελληνάκια</a:t>
            </a:r>
            <a:r>
              <a:rPr lang="el-GR" sz="1800" dirty="0" smtClean="0">
                <a:solidFill>
                  <a:schemeClr val="dk1"/>
                </a:solidFill>
              </a:rPr>
              <a:t>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359" name="Google Shape;359;p26"/>
          <p:cNvSpPr txBox="1"/>
          <p:nvPr/>
        </p:nvSpPr>
        <p:spPr>
          <a:xfrm>
            <a:off x="4572000" y="2197577"/>
            <a:ext cx="367188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Ζωγράφισε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έν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 ήρωα (ή μια ηρωίδα του 1821.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Θυμήσου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τι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φορούσε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π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ως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ήτ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 τα μαλλιά του, τι κρατούσε</a:t>
            </a:r>
            <a:endParaRPr dirty="0"/>
          </a:p>
        </p:txBody>
      </p:sp>
      <p:sp>
        <p:nvSpPr>
          <p:cNvPr id="360" name="Google Shape;360;p26"/>
          <p:cNvSpPr txBox="1"/>
          <p:nvPr/>
        </p:nvSpPr>
        <p:spPr>
          <a:xfrm>
            <a:off x="4698358" y="3428999"/>
            <a:ext cx="31686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l-GR" sz="1800" dirty="0" smtClean="0">
                <a:solidFill>
                  <a:schemeClr val="dk1"/>
                </a:solidFill>
              </a:rPr>
              <a:t>Χρωμάτισε</a:t>
            </a:r>
            <a:r>
              <a:rPr lang="en-US" sz="1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Ελληνική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σημ</a:t>
            </a:r>
            <a:r>
              <a:rPr lang="en-US" sz="1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αία</a:t>
            </a:r>
            <a:r>
              <a:rPr lang="el-GR" sz="1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με τα παιδάκια</a:t>
            </a:r>
            <a:r>
              <a:rPr lang="en-US" sz="1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Πόσες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γρ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αμμές έχει; Τι συμβολίζουν;</a:t>
            </a:r>
            <a:endParaRPr dirty="0"/>
          </a:p>
        </p:txBody>
      </p:sp>
      <p:pic>
        <p:nvPicPr>
          <p:cNvPr id="10" name="Google Shape;356;p26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78" y="3841962"/>
            <a:ext cx="1818421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7"/>
          <p:cNvSpPr txBox="1"/>
          <p:nvPr/>
        </p:nvSpPr>
        <p:spPr>
          <a:xfrm>
            <a:off x="3563937" y="1341437"/>
            <a:ext cx="457200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https://astropeleki.wordpress.com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7"/>
          <p:cNvSpPr txBox="1"/>
          <p:nvPr/>
        </p:nvSpPr>
        <p:spPr>
          <a:xfrm>
            <a:off x="3563937" y="1773237"/>
            <a:ext cx="4106862" cy="61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https://pt.slideshare.net/iraklisiraklis/h-1821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</p:txBody>
      </p:sp>
      <p:sp>
        <p:nvSpPr>
          <p:cNvPr id="372" name="Google Shape;372;p27"/>
          <p:cNvSpPr txBox="1"/>
          <p:nvPr/>
        </p:nvSpPr>
        <p:spPr>
          <a:xfrm>
            <a:off x="4258849" y="765175"/>
            <a:ext cx="18974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800" b="0" i="0" u="none" dirty="0" err="1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Πηγές</a:t>
            </a:r>
            <a:r>
              <a:rPr lang="en-US" sz="2800" b="0" i="0" u="none" dirty="0">
                <a:solidFill>
                  <a:srgbClr val="C00000"/>
                </a:solidFill>
                <a:latin typeface="Bookman Old Style" panose="02050604050505020204" pitchFamily="18" charset="0"/>
                <a:sym typeface="Arial"/>
              </a:rPr>
              <a:t>:</a:t>
            </a:r>
            <a:endParaRPr sz="28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73" name="Google Shape;373;p27"/>
          <p:cNvSpPr txBox="1"/>
          <p:nvPr/>
        </p:nvSpPr>
        <p:spPr>
          <a:xfrm>
            <a:off x="3563937" y="2133600"/>
            <a:ext cx="2487612" cy="61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https://www.elniplex.com/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6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</p:txBody>
      </p:sp>
      <p:sp>
        <p:nvSpPr>
          <p:cNvPr id="374" name="Google Shape;374;p27"/>
          <p:cNvSpPr txBox="1"/>
          <p:nvPr/>
        </p:nvSpPr>
        <p:spPr>
          <a:xfrm>
            <a:off x="3563937" y="2565400"/>
            <a:ext cx="4103687" cy="61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http://taniamanesi-kourou.blogspot.com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7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</p:txBody>
      </p:sp>
      <p:sp>
        <p:nvSpPr>
          <p:cNvPr id="375" name="Google Shape;375;p27"/>
          <p:cNvSpPr txBox="1"/>
          <p:nvPr/>
        </p:nvSpPr>
        <p:spPr>
          <a:xfrm>
            <a:off x="3563937" y="2997200"/>
            <a:ext cx="46799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http://dreamskindergarten.blogspot.com</a:t>
            </a:r>
            <a:r>
              <a:rPr lang="en-US" sz="1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8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</p:txBody>
      </p:sp>
      <p:sp>
        <p:nvSpPr>
          <p:cNvPr id="376" name="Google Shape;376;p27"/>
          <p:cNvSpPr txBox="1"/>
          <p:nvPr/>
        </p:nvSpPr>
        <p:spPr>
          <a:xfrm>
            <a:off x="3563937" y="3429000"/>
            <a:ext cx="4824412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https://www.iellada.gr/istoria/ntysimo-kai-oplismos-tin-epohi-tis-epanastasis-toy-1821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9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</p:txBody>
      </p:sp>
      <p:pic>
        <p:nvPicPr>
          <p:cNvPr id="378" name="Google Shape;378;p27"/>
          <p:cNvPicPr preferRelativeResize="0"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7" y="800904"/>
            <a:ext cx="3401000" cy="466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 descr="Starry Night Sky Illustration - Download Free Vectors, Clipart Graphics &amp;  Vector 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Κρυφό σχολειό» : Θρύλος ή ιστορική πραγματικότητα | Διακόνημ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93837"/>
            <a:ext cx="9144000" cy="536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1187449" y="188912"/>
            <a:ext cx="77060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l-GR" sz="1800" dirty="0" err="1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</a:t>
            </a:r>
            <a:r>
              <a:rPr lang="en-US" sz="1800" b="0" i="0" u="none" dirty="0" smtClean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ς </a:t>
            </a:r>
            <a:r>
              <a:rPr lang="en-US" sz="1800" b="0" i="0" u="none" dirty="0" err="1" smtClean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τρ</a:t>
            </a:r>
            <a:r>
              <a:rPr lang="en-US" sz="1800" b="0" i="0" u="none" dirty="0" smtClean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αγουδήσουμε </a:t>
            </a:r>
            <a:r>
              <a:rPr lang="en-US" sz="1800" b="0" i="0" u="none" dirty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κι </a:t>
            </a:r>
            <a:r>
              <a:rPr lang="en-US" sz="1800" b="0" i="0" u="none" dirty="0" smtClean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εμείς.</a:t>
            </a:r>
            <a:r>
              <a:rPr lang="el-GR" dirty="0">
                <a:latin typeface="Bookman Old Style" panose="02050604050505020204" pitchFamily="18" charset="0"/>
                <a:ea typeface="Calibri"/>
              </a:rPr>
              <a:t> </a:t>
            </a:r>
            <a:r>
              <a:rPr lang="en-US" sz="1800" b="0" i="0" u="none" dirty="0" err="1" smtClean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Ας</a:t>
            </a:r>
            <a:r>
              <a:rPr lang="en-US" sz="1800" b="0" i="0" u="none" dirty="0" smtClean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κάνουμε</a:t>
            </a:r>
            <a:r>
              <a:rPr lang="en-US" sz="1800" b="0" i="0" u="none" dirty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π</a:t>
            </a:r>
            <a:r>
              <a:rPr lang="en-US" sz="1800" b="0" i="0" u="none" dirty="0" err="1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ως</a:t>
            </a:r>
            <a:r>
              <a:rPr lang="en-US" sz="1800" b="0" i="0" u="none" dirty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π</a:t>
            </a:r>
            <a:r>
              <a:rPr lang="en-US" sz="1800" b="0" i="0" u="none" dirty="0" err="1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άμε</a:t>
            </a:r>
            <a:r>
              <a:rPr lang="en-US" sz="1800" b="0" i="0" u="none" dirty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στο</a:t>
            </a:r>
            <a:r>
              <a:rPr lang="en-US" sz="1800" b="0" i="0" u="none" dirty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«</a:t>
            </a:r>
            <a:r>
              <a:rPr lang="en-US" sz="1800" b="0" i="0" u="none" dirty="0" err="1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κρυφό</a:t>
            </a:r>
            <a:r>
              <a:rPr lang="en-US" sz="1800" b="0" i="0" u="none" dirty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σχολειό</a:t>
            </a:r>
            <a:r>
              <a:rPr lang="en-US" sz="1800" b="0" i="0" u="none" dirty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» π</a:t>
            </a:r>
            <a:r>
              <a:rPr lang="en-US" sz="1800" b="0" i="0" u="none" dirty="0" err="1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ερ</a:t>
            </a:r>
            <a:r>
              <a:rPr lang="en-US" sz="1800" b="0" i="0" u="none" dirty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πατώντας στις μύτες των ποδιών μας.</a:t>
            </a:r>
            <a:endParaRPr dirty="0">
              <a:latin typeface="Bookman Old Style" panose="02050604050505020204" pitchFamily="18" charset="0"/>
            </a:endParaRPr>
          </a:p>
        </p:txBody>
      </p:sp>
      <p:pic>
        <p:nvPicPr>
          <p:cNvPr id="105" name="Google Shape;105;p3" descr="13,384 Full Moon Illustrations &amp; Clip Art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25537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 descr="Beautiful Spring Landscape Background - Download Free Vectors, Clipart  Graphics &amp; Vector 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49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 descr="https://www.freeinquiry.gr/ftp/files/file_fKP8I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52512"/>
            <a:ext cx="9144000" cy="582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323850" y="260350"/>
            <a:ext cx="842486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Τα πα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ιδιά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με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μεγάλη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π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ροσοχή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άκουγ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τον δάσκαλο τους και μάθαιναν για την ιστορία των προγόνων τους, μάθαιναν τραγούδια και χορούς και πολλά άλλα πράγματα. 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 descr="Starry Night Sky Illustration - Download Free Vectors, Clipart Graphics &amp;  Vector 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 descr="C:\Users\user\Desktop\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25537"/>
            <a:ext cx="9144000" cy="573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 descr="13,384 Full Moon Illustrations &amp; Clip Art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25537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1327759" y="333375"/>
            <a:ext cx="684469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Ότ</a:t>
            </a:r>
            <a:r>
              <a:rPr lang="en-US" sz="1800" b="0" i="0" u="none" dirty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τελείωνε το μάθημα επέστρεφαν πάλι στα σπίτια τους πολύ πολύ προσεχτικά  για να μην τους δουν οι Τούρκοι.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4;p2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"/>
            <a:ext cx="9144000" cy="68491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98535" y="514567"/>
            <a:ext cx="7772400" cy="1470025"/>
          </a:xfrm>
        </p:spPr>
        <p:txBody>
          <a:bodyPr/>
          <a:lstStyle/>
          <a:p>
            <a:r>
              <a:rPr lang="el-GR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Ας δούμε το βίντεο : </a:t>
            </a:r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</a:t>
            </a:r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</a:t>
            </a:r>
            <a:r>
              <a:rPr lang="el-GR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ο</a:t>
            </a:r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K</a:t>
            </a:r>
            <a:r>
              <a:rPr lang="el-GR" sz="2400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ρυφό</a:t>
            </a:r>
            <a:r>
              <a:rPr lang="el-GR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Σχολειό»</a:t>
            </a:r>
            <a:endParaRPr lang="el-GR" sz="2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25" y="1874617"/>
            <a:ext cx="5863188" cy="310876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406710" y="5203170"/>
            <a:ext cx="6330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https://www.youtube.com/watch?v=m05sNgV35TY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65833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4;p2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"/>
            <a:ext cx="9144000" cy="68491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35904" y="577197"/>
            <a:ext cx="7772400" cy="1470025"/>
          </a:xfrm>
        </p:spPr>
        <p:txBody>
          <a:bodyPr/>
          <a:lstStyle/>
          <a:p>
            <a:r>
              <a:rPr lang="el-GR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Προσπαθώ να κάνω το </a:t>
            </a:r>
            <a:r>
              <a:rPr lang="el-GR" sz="32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παζλ</a:t>
            </a:r>
            <a:endParaRPr lang="el-GR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96860" y="5105400"/>
            <a:ext cx="6081387" cy="493734"/>
          </a:xfrm>
        </p:spPr>
        <p:txBody>
          <a:bodyPr/>
          <a:lstStyle/>
          <a:p>
            <a:r>
              <a:rPr lang="el-GR" sz="2000" u="sng" dirty="0">
                <a:latin typeface="Bookman Old Style" panose="02050604050505020204" pitchFamily="18" charset="0"/>
                <a:hlinkClick r:id="rId3"/>
              </a:rPr>
              <a:t>https://www.jigsawplanet.com/?rc=play&amp;pid=2ea3125288e7</a:t>
            </a:r>
            <a:r>
              <a:rPr lang="el-GR" sz="2000" dirty="0">
                <a:latin typeface="Bookman Old Style" panose="02050604050505020204" pitchFamily="18" charset="0"/>
              </a:rPr>
              <a:t> </a:t>
            </a:r>
            <a:endParaRPr lang="el-GR" sz="2000" dirty="0">
              <a:latin typeface="Bookman Old Style" panose="020506040505050202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24" y="2233351"/>
            <a:ext cx="5754536" cy="28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6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"/>
            <a:ext cx="9124950" cy="68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28934" y="301647"/>
            <a:ext cx="7686131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Κά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ποιοι Έλληνες δεν άντεχαν τη σκλαβιά και γι αυτό έφευγαν για τα βουνά.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Εκεί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π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άνω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γυμνάζοντ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στο τρέξιμο, στο πήδημα και στα όπλα.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Μετά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κα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τέ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βαιναν και πολεμούσαν.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Έκλε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βαν τους πλούσιους Τούρκους και βοηθούσαν τους φτωχούς Έλληνες.  </a:t>
            </a:r>
            <a:r>
              <a:rPr lang="en-US" sz="1800" b="0" i="0" u="none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Ήτ</a:t>
            </a:r>
            <a:r>
              <a:rPr lang="en-US" sz="1800" b="0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αν τα ξακουστά</a:t>
            </a:r>
            <a:r>
              <a:rPr lang="en-US" sz="20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κλεφτόπουλα.</a:t>
            </a:r>
            <a:endParaRPr dirty="0">
              <a:latin typeface="Bookman Old Style" panose="02050604050505020204" pitchFamily="18" charset="0"/>
            </a:endParaRPr>
          </a:p>
        </p:txBody>
      </p:sp>
      <p:pic>
        <p:nvPicPr>
          <p:cNvPr id="131" name="Google Shape;131;p6" descr="http://www.musicheaven.gr/html/images/stories/2013/13861523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09711"/>
            <a:ext cx="9144000" cy="5048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773</Words>
  <Application>Microsoft Office PowerPoint</Application>
  <PresentationFormat>Προβολή στην οθόνη (4:3)</PresentationFormat>
  <Paragraphs>119</Paragraphs>
  <Slides>33</Slides>
  <Notes>27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Ας δούμε το βίντεο :  «Tο Kρυφό Σχολειό»</vt:lpstr>
      <vt:lpstr>Προσπαθώ να κάνω το παζλ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Ας δούμε το βίντεο με τους ήρωες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Eleftheria Papadimitriou</cp:lastModifiedBy>
  <cp:revision>15</cp:revision>
  <dcterms:created xsi:type="dcterms:W3CDTF">2021-03-16T17:10:28Z</dcterms:created>
  <dcterms:modified xsi:type="dcterms:W3CDTF">2021-03-22T17:58:08Z</dcterms:modified>
</cp:coreProperties>
</file>