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1" r:id="rId2"/>
    <p:sldId id="282" r:id="rId3"/>
    <p:sldId id="259" r:id="rId4"/>
    <p:sldId id="283" r:id="rId5"/>
    <p:sldId id="263" r:id="rId6"/>
    <p:sldId id="272" r:id="rId7"/>
    <p:sldId id="284" r:id="rId8"/>
    <p:sldId id="265" r:id="rId9"/>
    <p:sldId id="266" r:id="rId10"/>
    <p:sldId id="274" r:id="rId11"/>
    <p:sldId id="267" r:id="rId12"/>
    <p:sldId id="275" r:id="rId13"/>
    <p:sldId id="277" r:id="rId14"/>
    <p:sldId id="285" r:id="rId15"/>
    <p:sldId id="286" r:id="rId16"/>
    <p:sldId id="287" r:id="rId17"/>
    <p:sldId id="270" r:id="rId18"/>
    <p:sldId id="278" r:id="rId19"/>
    <p:sldId id="288" r:id="rId20"/>
    <p:sldId id="280" r:id="rId21"/>
    <p:sldId id="25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C40"/>
    <a:srgbClr val="B5A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578710-06B7-4D64-B330-86F9AF16D1E4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9B6760-DCC4-4395-A394-B668713F5CAB}" type="slidenum">
              <a:rPr lang="el-GR" smtClean="0"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ropedia.gr/" TargetMode="External"/><Relationship Id="rId2" Type="http://schemas.openxmlformats.org/officeDocument/2006/relationships/hyperlink" Target="https://www.nutrischool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onmed.gr/" TargetMode="External"/><Relationship Id="rId4" Type="http://schemas.openxmlformats.org/officeDocument/2006/relationships/hyperlink" Target="https://www.clickatlife.gr/your-life/story/969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3528392" cy="2880320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ΘΡΕΠΤΙΚΑ ΣΥΣΤΑΤΙΚΑ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ΤΩΝ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ΤΡΟΦΩΝ</a:t>
            </a:r>
            <a:endParaRPr lang="el-GR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51113" y="6379096"/>
            <a:ext cx="5410572" cy="478904"/>
          </a:xfrm>
        </p:spPr>
        <p:txBody>
          <a:bodyPr>
            <a:normAutofit/>
          </a:bodyPr>
          <a:lstStyle/>
          <a:p>
            <a:r>
              <a:rPr lang="el-G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9" y="1268759"/>
            <a:ext cx="4304064" cy="37725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ΔΙΑΠΟΛΙΤΙΣΜΙΚΟ Δ.Σ. ΕΛ. ΚΟΡΔΕΛΙΟΥ          Α’  ΤΑΞΗ</a:t>
            </a:r>
            <a:endParaRPr lang="el-G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996952"/>
            <a:ext cx="2960620" cy="1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580121" y="2708920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Τις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πρωτεΐνες </a:t>
            </a:r>
            <a:r>
              <a:rPr lang="el-GR" sz="2400" dirty="0" smtClean="0">
                <a:latin typeface="Bookman Old Style" panose="02050604050505020204" pitchFamily="18" charset="0"/>
              </a:rPr>
              <a:t>τις παίρνουμε από το </a:t>
            </a:r>
            <a:r>
              <a:rPr lang="el-GR" sz="2400" b="1" dirty="0" smtClean="0">
                <a:latin typeface="Bookman Old Style" panose="02050604050505020204" pitchFamily="18" charset="0"/>
              </a:rPr>
              <a:t>κρέας,</a:t>
            </a:r>
            <a:r>
              <a:rPr lang="el-GR" sz="2400" dirty="0" smtClean="0">
                <a:latin typeface="Bookman Old Style" panose="02050604050505020204" pitchFamily="18" charset="0"/>
              </a:rPr>
              <a:t> 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ψάρια</a:t>
            </a:r>
            <a:r>
              <a:rPr lang="el-GR" sz="2400" dirty="0" smtClean="0">
                <a:latin typeface="Bookman Old Style" panose="02050604050505020204" pitchFamily="18" charset="0"/>
              </a:rPr>
              <a:t>, 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αυγά</a:t>
            </a:r>
            <a:r>
              <a:rPr lang="el-GR" sz="2400" dirty="0" smtClean="0">
                <a:latin typeface="Bookman Old Style" panose="02050604050505020204" pitchFamily="18" charset="0"/>
              </a:rPr>
              <a:t>, το </a:t>
            </a:r>
            <a:r>
              <a:rPr lang="el-GR" sz="2400" b="1" dirty="0" smtClean="0">
                <a:latin typeface="Bookman Old Style" panose="02050604050505020204" pitchFamily="18" charset="0"/>
              </a:rPr>
              <a:t>τυρί</a:t>
            </a:r>
            <a:r>
              <a:rPr lang="el-GR" sz="2400" dirty="0" smtClean="0">
                <a:latin typeface="Bookman Old Style" panose="02050604050505020204" pitchFamily="18" charset="0"/>
              </a:rPr>
              <a:t>, 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πουλερικά</a:t>
            </a:r>
            <a:r>
              <a:rPr lang="el-GR" sz="2400" dirty="0" smtClean="0">
                <a:latin typeface="Bookman Old Style" panose="02050604050505020204" pitchFamily="18" charset="0"/>
              </a:rPr>
              <a:t>, το </a:t>
            </a:r>
            <a:r>
              <a:rPr lang="el-GR" sz="2400" b="1" dirty="0" smtClean="0">
                <a:latin typeface="Bookman Old Style" panose="02050604050505020204" pitchFamily="18" charset="0"/>
              </a:rPr>
              <a:t>γιαούρτι</a:t>
            </a:r>
            <a:r>
              <a:rPr lang="el-GR" sz="2400" dirty="0" smtClean="0">
                <a:latin typeface="Bookman Old Style" panose="02050604050505020204" pitchFamily="18" charset="0"/>
              </a:rPr>
              <a:t>, 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όσπρια</a:t>
            </a:r>
            <a:r>
              <a:rPr lang="el-GR" sz="2400" dirty="0" smtClean="0">
                <a:latin typeface="Bookman Old Style" panose="02050604050505020204" pitchFamily="18" charset="0"/>
              </a:rPr>
              <a:t>, από κάποια </a:t>
            </a:r>
            <a:r>
              <a:rPr lang="el-GR" sz="2400" b="1" dirty="0" smtClean="0">
                <a:latin typeface="Bookman Old Style" panose="02050604050505020204" pitchFamily="18" charset="0"/>
              </a:rPr>
              <a:t>λαχανικά</a:t>
            </a:r>
            <a:r>
              <a:rPr lang="el-GR" sz="2400" dirty="0" smtClean="0">
                <a:latin typeface="Bookman Old Style" panose="02050604050505020204" pitchFamily="18" charset="0"/>
              </a:rPr>
              <a:t> κ. ά. Αν δεν παίρνουμε πρωτεΐνες το σώμα μας δε θα αναπτυχθεί και  θα αρρωστήσει  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5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1" y="2708920"/>
            <a:ext cx="5184577" cy="315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ΛΙΠΑΡΑ</a:t>
            </a:r>
            <a:endParaRPr lang="el-G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9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854" y="2900086"/>
            <a:ext cx="2393546" cy="2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27584" y="2492896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Τα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λιπαρά</a:t>
            </a:r>
            <a:r>
              <a:rPr lang="el-GR" sz="2400" dirty="0" smtClean="0">
                <a:latin typeface="Bookman Old Style" panose="02050604050505020204" pitchFamily="18" charset="0"/>
              </a:rPr>
              <a:t> ή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λίπη</a:t>
            </a:r>
            <a:r>
              <a:rPr lang="el-GR" sz="2400" dirty="0" smtClean="0">
                <a:latin typeface="Bookman Old Style" panose="02050604050505020204" pitchFamily="18" charset="0"/>
              </a:rPr>
              <a:t> είναι δύο ειδών : τα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καλά</a:t>
            </a:r>
            <a:r>
              <a:rPr lang="el-GR" sz="2400" dirty="0" smtClean="0">
                <a:latin typeface="Bookman Old Style" panose="02050604050505020204" pitchFamily="18" charset="0"/>
              </a:rPr>
              <a:t> λίπη που δίνουν στον οργανισμό μας υγεία και βοηθούν στην καλή λειτουργία του και τα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κακά</a:t>
            </a:r>
            <a:r>
              <a:rPr lang="el-GR" sz="24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λίπη</a:t>
            </a:r>
            <a:r>
              <a:rPr lang="el-GR" sz="2400" dirty="0" smtClean="0">
                <a:latin typeface="Bookman Old Style" panose="02050604050505020204" pitchFamily="18" charset="0"/>
              </a:rPr>
              <a:t> που δημιουργούν προβλήματα ιδίως στην καρδιά και στο αίμα.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9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4932040" y="2852936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Στην Ελλάδα το πιο καλό λίπος είναι το </a:t>
            </a:r>
            <a:r>
              <a:rPr lang="el-GR" sz="2400" b="1" dirty="0" smtClean="0">
                <a:latin typeface="Bookman Old Style" panose="02050604050505020204" pitchFamily="18" charset="0"/>
              </a:rPr>
              <a:t>ελαιόλαδο,</a:t>
            </a:r>
            <a:r>
              <a:rPr lang="el-GR" sz="2400" dirty="0" smtClean="0">
                <a:latin typeface="Bookman Old Style" panose="02050604050505020204" pitchFamily="18" charset="0"/>
              </a:rPr>
              <a:t> που πρέπει να το τρώμε ωμό στις σαλάτες και στο φαγητό μας.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1485"/>
            <a:ext cx="34512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3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4211960" y="3068960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Αντίθετα τα κακά λίπη υπάρχουν στα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αλλαντικά, </a:t>
            </a:r>
            <a:r>
              <a:rPr lang="el-GR" sz="2400" dirty="0" smtClean="0">
                <a:latin typeface="Bookman Old Style" panose="02050604050505020204" pitchFamily="18" charset="0"/>
              </a:rPr>
              <a:t>στις </a:t>
            </a:r>
            <a:r>
              <a:rPr lang="el-GR" sz="2400" b="1" dirty="0" smtClean="0">
                <a:latin typeface="Bookman Old Style" panose="02050604050505020204" pitchFamily="18" charset="0"/>
              </a:rPr>
              <a:t>άσπρες σάλτσες </a:t>
            </a:r>
            <a:r>
              <a:rPr lang="el-GR" sz="2400" dirty="0" smtClean="0">
                <a:latin typeface="Bookman Old Style" panose="02050604050505020204" pitchFamily="18" charset="0"/>
              </a:rPr>
              <a:t>και ιδίως στα </a:t>
            </a:r>
            <a:r>
              <a:rPr lang="el-GR" sz="2400" b="1" dirty="0" err="1" smtClean="0">
                <a:latin typeface="Bookman Old Style" panose="02050604050505020204" pitchFamily="18" charset="0"/>
              </a:rPr>
              <a:t>πολυτηγανισμένα</a:t>
            </a:r>
            <a:r>
              <a:rPr lang="el-GR" sz="2400" b="1" dirty="0" smtClean="0">
                <a:latin typeface="Bookman Old Style" panose="02050604050505020204" pitchFamily="18" charset="0"/>
              </a:rPr>
              <a:t> έτοιμα φαγητά</a:t>
            </a:r>
            <a:r>
              <a:rPr lang="el-GR" sz="2400" dirty="0" smtClean="0">
                <a:latin typeface="Bookman Old Style" panose="02050604050505020204" pitchFamily="18" charset="0"/>
              </a:rPr>
              <a:t> .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568884"/>
            <a:ext cx="3451225" cy="287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7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-35768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el-GR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φυτικεσ</a:t>
            </a:r>
            <a:r>
              <a:rPr lang="el-G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el-GR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ινεσ</a:t>
            </a:r>
            <a:endParaRPr lang="el-G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636912"/>
            <a:ext cx="5184576" cy="34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5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955077"/>
            <a:ext cx="2393546" cy="175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27584" y="2492896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Οι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φυτικές ίνες </a:t>
            </a:r>
            <a:r>
              <a:rPr lang="el-GR" sz="2400" dirty="0" smtClean="0">
                <a:latin typeface="Bookman Old Style" panose="02050604050505020204" pitchFamily="18" charset="0"/>
              </a:rPr>
              <a:t>συμβάλλουν στην καλή υγεία του οργανισμού μας και στη λειτουργία κυρίως του εντέρου .Υπάρχουν στη</a:t>
            </a:r>
            <a:r>
              <a:rPr lang="el-GR" sz="2400" b="1" dirty="0" smtClean="0">
                <a:latin typeface="Bookman Old Style" panose="02050604050505020204" pitchFamily="18" charset="0"/>
              </a:rPr>
              <a:t> βρώμη,  </a:t>
            </a:r>
            <a:r>
              <a:rPr lang="el-GR" sz="2400" dirty="0" smtClean="0">
                <a:latin typeface="Bookman Old Style" panose="02050604050505020204" pitchFamily="18" charset="0"/>
              </a:rPr>
              <a:t>στο</a:t>
            </a:r>
            <a:r>
              <a:rPr lang="el-GR" sz="2400" b="1" dirty="0" smtClean="0">
                <a:latin typeface="Bookman Old Style" panose="02050604050505020204" pitchFamily="18" charset="0"/>
              </a:rPr>
              <a:t> σιτάρι, </a:t>
            </a:r>
            <a:r>
              <a:rPr lang="el-GR" sz="2400" dirty="0" smtClean="0">
                <a:latin typeface="Bookman Old Style" panose="02050604050505020204" pitchFamily="18" charset="0"/>
              </a:rPr>
              <a:t>στα</a:t>
            </a:r>
            <a:r>
              <a:rPr lang="el-GR" sz="2400" b="1" dirty="0" smtClean="0">
                <a:latin typeface="Bookman Old Style" panose="02050604050505020204" pitchFamily="18" charset="0"/>
              </a:rPr>
              <a:t> φρούτα </a:t>
            </a:r>
            <a:r>
              <a:rPr lang="el-GR" sz="2400" dirty="0" smtClean="0">
                <a:latin typeface="Bookman Old Style" panose="02050604050505020204" pitchFamily="18" charset="0"/>
              </a:rPr>
              <a:t>και στα</a:t>
            </a:r>
            <a:r>
              <a:rPr lang="el-GR" sz="2400" b="1" dirty="0" smtClean="0">
                <a:latin typeface="Bookman Old Style" panose="02050604050505020204" pitchFamily="18" charset="0"/>
              </a:rPr>
              <a:t> λαχανικά.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3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483768" y="6237312"/>
            <a:ext cx="30243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707" y="2708920"/>
            <a:ext cx="5220581" cy="3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0" y="-35768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el-GR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βιταμινεσ</a:t>
            </a:r>
            <a:r>
              <a:rPr lang="el-GR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– </a:t>
            </a:r>
            <a:r>
              <a:rPr lang="el-GR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μεταλλα</a:t>
            </a:r>
            <a:r>
              <a:rPr lang="el-GR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- </a:t>
            </a:r>
            <a:r>
              <a:rPr lang="el-GR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ιχνοστοιχεια</a:t>
            </a:r>
            <a:endParaRPr lang="el-GR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563888" y="2492896"/>
            <a:ext cx="5045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Όλες οι τροφές έχουν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βιταμίνες, μέταλλα</a:t>
            </a:r>
            <a:r>
              <a:rPr lang="el-GR" sz="2400" b="1" dirty="0" smtClean="0">
                <a:latin typeface="Bookman Old Style" panose="02050604050505020204" pitchFamily="18" charset="0"/>
              </a:rPr>
              <a:t> </a:t>
            </a:r>
            <a:r>
              <a:rPr lang="el-GR" sz="2400" dirty="0" smtClean="0">
                <a:latin typeface="Bookman Old Style" panose="02050604050505020204" pitchFamily="18" charset="0"/>
              </a:rPr>
              <a:t>και 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ιχνοστοιχεία</a:t>
            </a:r>
            <a:r>
              <a:rPr lang="el-GR" sz="2400" dirty="0" smtClean="0">
                <a:latin typeface="Bookman Old Style" panose="02050604050505020204" pitchFamily="18" charset="0"/>
              </a:rPr>
              <a:t>. Για παράδειγμα στο γάλα υπάρχει το </a:t>
            </a:r>
            <a:r>
              <a:rPr lang="el-GR" sz="2400" b="1" dirty="0" smtClean="0">
                <a:latin typeface="Bookman Old Style" panose="02050604050505020204" pitchFamily="18" charset="0"/>
              </a:rPr>
              <a:t>ασβέστιο</a:t>
            </a:r>
            <a:r>
              <a:rPr lang="el-GR" sz="2400" dirty="0" smtClean="0">
                <a:latin typeface="Bookman Old Style" panose="02050604050505020204" pitchFamily="18" charset="0"/>
              </a:rPr>
              <a:t> που μας βοηθάει να ψηλώσουμε και να έχουμε γερά κόκαλα. Επίσης η </a:t>
            </a:r>
            <a:r>
              <a:rPr lang="el-GR" sz="2400" b="1" dirty="0" smtClean="0">
                <a:latin typeface="Bookman Old Style" panose="02050604050505020204" pitchFamily="18" charset="0"/>
              </a:rPr>
              <a:t>βιταμίνη </a:t>
            </a:r>
            <a:r>
              <a:rPr lang="en-US" sz="2400" b="1" dirty="0" smtClean="0">
                <a:latin typeface="Bookman Old Style" panose="02050604050505020204" pitchFamily="18" charset="0"/>
              </a:rPr>
              <a:t>C </a:t>
            </a:r>
            <a:r>
              <a:rPr lang="el-GR" sz="2400" dirty="0" smtClean="0">
                <a:latin typeface="Bookman Old Style" panose="02050604050505020204" pitchFamily="18" charset="0"/>
              </a:rPr>
              <a:t>υπάρχει στα πορτοκάλια και μας προφυλάσσει από το κρυολόγημα.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2438400" cy="2438400"/>
          </a:xfrm>
          <a:prstGeom prst="rect">
            <a:avLst/>
          </a:prstGeom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5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275856" y="2492896"/>
            <a:ext cx="5333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Ο </a:t>
            </a:r>
            <a:r>
              <a:rPr lang="el-GR" sz="2400" b="1" dirty="0" smtClean="0">
                <a:latin typeface="Bookman Old Style" panose="02050604050505020204" pitchFamily="18" charset="0"/>
              </a:rPr>
              <a:t>σίδηρος</a:t>
            </a:r>
            <a:r>
              <a:rPr lang="el-GR" sz="2400" dirty="0" smtClean="0">
                <a:latin typeface="Bookman Old Style" panose="02050604050505020204" pitchFamily="18" charset="0"/>
              </a:rPr>
              <a:t> υπάρχει στη φακή, στο σπανάκι και στο κρέας και δυναμώνει το αίμα μας. Ο </a:t>
            </a:r>
            <a:r>
              <a:rPr lang="el-GR" sz="2400" b="1" dirty="0" smtClean="0">
                <a:latin typeface="Bookman Old Style" panose="02050604050505020204" pitchFamily="18" charset="0"/>
              </a:rPr>
              <a:t>φώσφορος</a:t>
            </a:r>
            <a:r>
              <a:rPr lang="el-GR" sz="2400" dirty="0" smtClean="0">
                <a:latin typeface="Bookman Old Style" panose="02050604050505020204" pitchFamily="18" charset="0"/>
              </a:rPr>
              <a:t> ωφελεί πολ</a:t>
            </a:r>
            <a:r>
              <a:rPr lang="el-GR" sz="2400" dirty="0">
                <a:latin typeface="Bookman Old Style" panose="02050604050505020204" pitchFamily="18" charset="0"/>
              </a:rPr>
              <a:t>ύ</a:t>
            </a:r>
            <a:r>
              <a:rPr lang="el-GR" sz="2400" dirty="0" smtClean="0">
                <a:latin typeface="Bookman Old Style" panose="02050604050505020204" pitchFamily="18" charset="0"/>
              </a:rPr>
              <a:t> τα μάτια μας και υπάρχει στα ψάρια. Αν λείψουν οι βιταμίνες από τον οργανισμό μας τότε νιώθουμε κούραση και αδυναμία.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2438400" cy="2438400"/>
          </a:xfrm>
          <a:prstGeom prst="rect">
            <a:avLst/>
          </a:prstGeom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4903"/>
            <a:ext cx="2952328" cy="2678221"/>
          </a:xfr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95536" y="2320814"/>
            <a:ext cx="5184576" cy="2404004"/>
          </a:xfrm>
          <a:prstGeom prst="wedgeRoundRectCallout">
            <a:avLst>
              <a:gd name="adj1" fmla="val 57544"/>
              <a:gd name="adj2" fmla="val -1000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Γεια σας, φίλοι μας </a:t>
            </a:r>
            <a:r>
              <a:rPr lang="en-US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! </a:t>
            </a:r>
            <a:r>
              <a:rPr lang="el-GR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Είμαστε ο </a:t>
            </a:r>
            <a:r>
              <a:rPr lang="el-GR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Πίκος</a:t>
            </a:r>
            <a:r>
              <a:rPr lang="el-GR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και ο </a:t>
            </a:r>
            <a:r>
              <a:rPr lang="el-GR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Απίκος</a:t>
            </a:r>
            <a:r>
              <a:rPr lang="el-GR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, τα δυο μήλα φιλαράκια! Μαζί θα μάθουμε για τις θρεπτικές ουσίες που παίρνουμε από τις τροφές.</a:t>
            </a:r>
            <a:endParaRPr lang="el-GR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4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780928"/>
            <a:ext cx="4968552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500" b="1" dirty="0" smtClean="0">
                <a:latin typeface="Bookman Old Style" panose="02050604050505020204" pitchFamily="18" charset="0"/>
              </a:rPr>
              <a:t> </a:t>
            </a:r>
            <a:r>
              <a:rPr lang="el-GR" sz="2500" b="1" dirty="0">
                <a:latin typeface="Bookman Old Style" panose="02050604050505020204" pitchFamily="18" charset="0"/>
              </a:rPr>
              <a:t>Γ</a:t>
            </a:r>
            <a:r>
              <a:rPr lang="el-GR" sz="2500" b="1" dirty="0" smtClean="0">
                <a:latin typeface="Bookman Old Style" panose="02050604050505020204" pitchFamily="18" charset="0"/>
              </a:rPr>
              <a:t>ια </a:t>
            </a:r>
            <a:r>
              <a:rPr lang="el-GR" sz="2500" b="1" dirty="0">
                <a:latin typeface="Bookman Old Style" panose="02050604050505020204" pitchFamily="18" charset="0"/>
              </a:rPr>
              <a:t>να είμαστε </a:t>
            </a:r>
            <a:r>
              <a:rPr lang="el-GR" sz="2500" b="1" dirty="0" smtClean="0">
                <a:latin typeface="Bookman Old Style" panose="02050604050505020204" pitchFamily="18" charset="0"/>
              </a:rPr>
              <a:t>λοιπόν δυνατοί </a:t>
            </a:r>
            <a:r>
              <a:rPr lang="el-GR" sz="2500" b="1" dirty="0">
                <a:latin typeface="Bookman Old Style" panose="02050604050505020204" pitchFamily="18" charset="0"/>
              </a:rPr>
              <a:t>και υγιείς </a:t>
            </a:r>
            <a:r>
              <a:rPr lang="el-GR" sz="2500" b="1" dirty="0" smtClean="0">
                <a:latin typeface="Bookman Old Style" panose="02050604050505020204" pitchFamily="18" charset="0"/>
              </a:rPr>
              <a:t>πρέπει να ακολουθούμε μια καλή διατροφή πλούσια σε θρεπτικά συστατικά.</a:t>
            </a:r>
          </a:p>
        </p:txBody>
      </p:sp>
      <p:sp>
        <p:nvSpPr>
          <p:cNvPr id="2" name="Επεξήγηση με στρογγυλεμένο παραλληλόγραμμο 1"/>
          <p:cNvSpPr/>
          <p:nvPr/>
        </p:nvSpPr>
        <p:spPr>
          <a:xfrm>
            <a:off x="323528" y="2423089"/>
            <a:ext cx="5184576" cy="2808312"/>
          </a:xfrm>
          <a:prstGeom prst="wedgeRoundRectCallout">
            <a:avLst>
              <a:gd name="adj1" fmla="val 57136"/>
              <a:gd name="adj2" fmla="val 6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82327"/>
            <a:ext cx="2886576" cy="2349074"/>
          </a:xfrm>
          <a:prstGeom prst="rect">
            <a:avLst/>
          </a:prstGeom>
        </p:spPr>
      </p:pic>
      <p:sp>
        <p:nvSpPr>
          <p:cNvPr id="6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0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971600" y="255280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www.nutrischool.gr/</a:t>
            </a:r>
            <a:endParaRPr lang="el-GR" b="1" dirty="0" smtClean="0"/>
          </a:p>
          <a:p>
            <a:endParaRPr lang="el-GR" b="1" dirty="0"/>
          </a:p>
        </p:txBody>
      </p:sp>
      <p:sp>
        <p:nvSpPr>
          <p:cNvPr id="10" name="Ορθογώνιο 9"/>
          <p:cNvSpPr/>
          <p:nvPr/>
        </p:nvSpPr>
        <p:spPr>
          <a:xfrm>
            <a:off x="971600" y="3178354"/>
            <a:ext cx="482933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www.iatropedia.gr/</a:t>
            </a:r>
            <a:endParaRPr lang="el-GR" b="1" dirty="0" smtClean="0"/>
          </a:p>
          <a:p>
            <a:endParaRPr lang="el-GR" b="1" dirty="0"/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www.clickatlife.gr/your-life/story/96996</a:t>
            </a:r>
            <a:endParaRPr lang="el-GR" b="1" dirty="0" smtClean="0"/>
          </a:p>
          <a:p>
            <a:endParaRPr lang="el-GR" b="1" dirty="0"/>
          </a:p>
          <a:p>
            <a:r>
              <a:rPr lang="en-US" b="1" dirty="0">
                <a:hlinkClick r:id="rId5"/>
              </a:rPr>
              <a:t>https://www.onmed.gr</a:t>
            </a:r>
            <a:r>
              <a:rPr lang="en-US" b="1" dirty="0" smtClean="0">
                <a:hlinkClick r:id="rId5"/>
              </a:rPr>
              <a:t>/</a:t>
            </a:r>
            <a:endParaRPr lang="el-GR" b="1" dirty="0" smtClean="0"/>
          </a:p>
          <a:p>
            <a:endParaRPr lang="el-GR" b="1" dirty="0" smtClean="0"/>
          </a:p>
          <a:p>
            <a:endParaRPr lang="el-GR" b="1" dirty="0"/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5649" y="634143"/>
            <a:ext cx="3398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ΠΗΓΕΣ</a:t>
            </a:r>
          </a:p>
          <a:p>
            <a:pPr algn="ctr"/>
            <a:endParaRPr lang="el-G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4149080"/>
            <a:ext cx="2376264" cy="2349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2569" y="3792146"/>
            <a:ext cx="2664296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Γεια σας !</a:t>
            </a:r>
            <a:endParaRPr lang="el-G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1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853" y="2177689"/>
            <a:ext cx="5117435" cy="36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4828"/>
            <a:ext cx="2886576" cy="2349074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779912" y="586738"/>
            <a:ext cx="4104456" cy="1488361"/>
          </a:xfrm>
          <a:prstGeom prst="wedgeRoundRectCallout">
            <a:avLst>
              <a:gd name="adj1" fmla="val -72385"/>
              <a:gd name="adj2" fmla="val 19624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3887924" y="58673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Οι τροφές μας περιέχουν 4 θρεπτικές ουσίες. Αυτές είναι :</a:t>
            </a:r>
            <a:endParaRPr lang="el-G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499992" y="2325719"/>
            <a:ext cx="8640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55776" y="3789039"/>
            <a:ext cx="4464496" cy="319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ΠΡΩΤΕΪΝΕΣ                     ΛΙΠΑΡΑ</a:t>
            </a:r>
            <a:endParaRPr lang="el-GR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195736" y="5373216"/>
            <a:ext cx="4968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ΦΥΤΙΚΕΣ ΙΝΕΣ         ΥΔΑΤΑΝΘΡΑΚΕΣ</a:t>
            </a:r>
            <a:endParaRPr lang="el-GR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0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5203"/>
            <a:ext cx="2379552" cy="1784664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621708" y="348481"/>
            <a:ext cx="4675002" cy="1456710"/>
          </a:xfrm>
          <a:prstGeom prst="wedgeRoundRectCallout">
            <a:avLst>
              <a:gd name="adj1" fmla="val -60119"/>
              <a:gd name="adj2" fmla="val 15151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4974" y="476672"/>
            <a:ext cx="4248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Σε πολύ μικρότερες ποσότητες οι τροφές περιέχουν και :</a:t>
            </a:r>
            <a:endParaRPr lang="el-G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36911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ΒΙΤΑΜΙΝΕΣ</a:t>
            </a:r>
          </a:p>
          <a:p>
            <a:endParaRPr lang="el-GR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ΙΧΝΟΣΤΟΙΧΕΙΑ</a:t>
            </a:r>
          </a:p>
          <a:p>
            <a:endParaRPr lang="el-GR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ΜΕΤΑΛΛΑ</a:t>
            </a:r>
            <a:endParaRPr lang="el-GR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Μεταλλικά στοιχεία και ιχνοστοιχεία: Γιατί είναι απραίτητ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23" y="2972335"/>
            <a:ext cx="3661099" cy="18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1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-35768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ΥΔΑΤΑΝΘΡΑΚΕΣ</a:t>
            </a:r>
            <a:endParaRPr lang="el-G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636912"/>
            <a:ext cx="5184576" cy="34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2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89353" y="2745919"/>
            <a:ext cx="468052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latin typeface="Bookman Old Style" panose="02050604050505020204" pitchFamily="18" charset="0"/>
              </a:rPr>
              <a:t>Τους </a:t>
            </a:r>
            <a:r>
              <a:rPr lang="el-GR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υ</a:t>
            </a:r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δατάνθρακες</a:t>
            </a:r>
            <a:r>
              <a:rPr lang="el-GR" sz="2400" dirty="0" smtClean="0">
                <a:latin typeface="Bookman Old Style" panose="02050604050505020204" pitchFamily="18" charset="0"/>
              </a:rPr>
              <a:t> τους παίρνουμε από 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φρούτα</a:t>
            </a:r>
            <a:r>
              <a:rPr lang="el-GR" sz="2400" dirty="0" smtClean="0">
                <a:latin typeface="Bookman Old Style" panose="02050604050505020204" pitchFamily="18" charset="0"/>
              </a:rPr>
              <a:t>, το </a:t>
            </a:r>
            <a:r>
              <a:rPr lang="el-GR" sz="2400" b="1" dirty="0" smtClean="0">
                <a:latin typeface="Bookman Old Style" panose="02050604050505020204" pitchFamily="18" charset="0"/>
              </a:rPr>
              <a:t>ψωμί</a:t>
            </a:r>
            <a:r>
              <a:rPr lang="el-GR" sz="2400" dirty="0" smtClean="0">
                <a:latin typeface="Bookman Old Style" panose="02050604050505020204" pitchFamily="18" charset="0"/>
              </a:rPr>
              <a:t>,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l-GR" sz="2400" dirty="0" smtClean="0">
                <a:latin typeface="Bookman Old Style" panose="02050604050505020204" pitchFamily="18" charset="0"/>
              </a:rPr>
              <a:t>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μακαρόνια</a:t>
            </a:r>
            <a:r>
              <a:rPr lang="el-GR" sz="2400" dirty="0" smtClean="0">
                <a:latin typeface="Bookman Old Style" panose="02050604050505020204" pitchFamily="18" charset="0"/>
              </a:rPr>
              <a:t>, τις </a:t>
            </a:r>
            <a:r>
              <a:rPr lang="el-GR" sz="2400" b="1" dirty="0" smtClean="0">
                <a:latin typeface="Bookman Old Style" panose="02050604050505020204" pitchFamily="18" charset="0"/>
              </a:rPr>
              <a:t>πατάτες , </a:t>
            </a:r>
            <a:r>
              <a:rPr lang="el-GR" sz="2400" dirty="0" smtClean="0">
                <a:latin typeface="Bookman Old Style" panose="02050604050505020204" pitchFamily="18" charset="0"/>
              </a:rPr>
              <a:t>τα</a:t>
            </a:r>
            <a:r>
              <a:rPr lang="el-GR" sz="2400" b="1" dirty="0" smtClean="0">
                <a:latin typeface="Bookman Old Style" panose="02050604050505020204" pitchFamily="18" charset="0"/>
              </a:rPr>
              <a:t> όσπρια, </a:t>
            </a:r>
            <a:r>
              <a:rPr lang="el-GR" sz="2400" dirty="0" smtClean="0">
                <a:latin typeface="Bookman Old Style" panose="02050604050505020204" pitchFamily="18" charset="0"/>
              </a:rPr>
              <a:t>το </a:t>
            </a:r>
            <a:r>
              <a:rPr lang="el-GR" sz="2400" b="1" dirty="0" smtClean="0">
                <a:latin typeface="Bookman Old Style" panose="02050604050505020204" pitchFamily="18" charset="0"/>
              </a:rPr>
              <a:t>μέλι. </a:t>
            </a:r>
            <a:r>
              <a:rPr lang="el-GR" sz="2400" dirty="0" smtClean="0">
                <a:latin typeface="Bookman Old Style" panose="02050604050505020204" pitchFamily="18" charset="0"/>
              </a:rPr>
              <a:t>Μας </a:t>
            </a:r>
            <a:r>
              <a:rPr lang="el-GR" sz="2400" dirty="0">
                <a:latin typeface="Bookman Old Style" panose="02050604050505020204" pitchFamily="18" charset="0"/>
              </a:rPr>
              <a:t>προσφέρουν </a:t>
            </a:r>
            <a:r>
              <a:rPr lang="el-GR" sz="2400" dirty="0" smtClean="0">
                <a:latin typeface="Bookman Old Style" panose="02050604050505020204" pitchFamily="18" charset="0"/>
              </a:rPr>
              <a:t>ενέργεια, γρήγορη σκέψη και καθαρό μυαλό.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2,141 Carbs Stock Illustrations, Cliparts and Royalty Free Carbs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73" y="2780928"/>
            <a:ext cx="3799309" cy="34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7236296" y="2860611"/>
            <a:ext cx="136815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6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79512" y="2436274"/>
            <a:ext cx="511256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Υδατάνθρακες</a:t>
            </a:r>
            <a:r>
              <a:rPr lang="el-GR" sz="2400" dirty="0" smtClean="0">
                <a:latin typeface="Bookman Old Style" panose="02050604050505020204" pitchFamily="18" charset="0"/>
              </a:rPr>
              <a:t> όμως παίρνουμε κι από 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γλυκά</a:t>
            </a:r>
            <a:r>
              <a:rPr lang="el-GR" sz="2400" dirty="0" smtClean="0">
                <a:latin typeface="Bookman Old Style" panose="02050604050505020204" pitchFamily="18" charset="0"/>
              </a:rPr>
              <a:t>, τις </a:t>
            </a:r>
            <a:r>
              <a:rPr lang="el-GR" sz="2400" b="1" dirty="0" smtClean="0">
                <a:latin typeface="Bookman Old Style" panose="02050604050505020204" pitchFamily="18" charset="0"/>
              </a:rPr>
              <a:t>σοκολάτες</a:t>
            </a:r>
            <a:r>
              <a:rPr lang="el-GR" sz="2400" dirty="0" smtClean="0">
                <a:latin typeface="Bookman Old Style" panose="02050604050505020204" pitchFamily="18" charset="0"/>
              </a:rPr>
              <a:t>,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l-GR" sz="2400" dirty="0" smtClean="0">
                <a:latin typeface="Bookman Old Style" panose="02050604050505020204" pitchFamily="18" charset="0"/>
              </a:rPr>
              <a:t>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μπισκότα</a:t>
            </a:r>
            <a:r>
              <a:rPr lang="el-GR" sz="2400" dirty="0" smtClean="0">
                <a:latin typeface="Bookman Old Style" panose="02050604050505020204" pitchFamily="18" charset="0"/>
              </a:rPr>
              <a:t>, τα </a:t>
            </a:r>
            <a:r>
              <a:rPr lang="el-GR" sz="2400" b="1" dirty="0" smtClean="0">
                <a:latin typeface="Bookman Old Style" panose="02050604050505020204" pitchFamily="18" charset="0"/>
              </a:rPr>
              <a:t>κέικ , </a:t>
            </a:r>
            <a:r>
              <a:rPr lang="el-GR" sz="2400" dirty="0" smtClean="0">
                <a:latin typeface="Bookman Old Style" panose="02050604050505020204" pitchFamily="18" charset="0"/>
              </a:rPr>
              <a:t>τις</a:t>
            </a:r>
            <a:r>
              <a:rPr lang="el-GR" sz="2400" b="1" dirty="0" smtClean="0">
                <a:latin typeface="Bookman Old Style" panose="02050604050505020204" pitchFamily="18" charset="0"/>
              </a:rPr>
              <a:t> καραμέλες, </a:t>
            </a:r>
            <a:r>
              <a:rPr lang="el-GR" sz="2400" dirty="0" smtClean="0">
                <a:latin typeface="Bookman Old Style" panose="02050604050505020204" pitchFamily="18" charset="0"/>
              </a:rPr>
              <a:t>τα </a:t>
            </a:r>
            <a:r>
              <a:rPr lang="el-GR" sz="2400" b="1" dirty="0">
                <a:latin typeface="Bookman Old Style" panose="02050604050505020204" pitchFamily="18" charset="0"/>
              </a:rPr>
              <a:t>π</a:t>
            </a:r>
            <a:r>
              <a:rPr lang="el-GR" sz="2400" b="1" dirty="0" smtClean="0">
                <a:latin typeface="Bookman Old Style" panose="02050604050505020204" pitchFamily="18" charset="0"/>
              </a:rPr>
              <a:t>αγωτά. </a:t>
            </a:r>
            <a:r>
              <a:rPr lang="el-GR" sz="2400" dirty="0" smtClean="0">
                <a:latin typeface="Bookman Old Style" panose="02050604050505020204" pitchFamily="18" charset="0"/>
              </a:rPr>
              <a:t>Όλα αυτά καλό θα ήταν να αποφεύγουμε να τα τρώμε σε μεγάλες ποσότητες και συχνά, γιατί γεμίζουμε τον οργανισμό μας με άχρηστες θερμίδες .</a:t>
            </a:r>
            <a:endParaRPr lang="el-GR" sz="2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70892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8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ΠΡΩΤΕΪνεσ</a:t>
            </a:r>
            <a:endParaRPr lang="el-G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631" y="2708920"/>
            <a:ext cx="5006738" cy="31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5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483768" y="6237312"/>
            <a:ext cx="30243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3" y="2780928"/>
            <a:ext cx="4085397" cy="255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 smtClean="0">
                <a:solidFill>
                  <a:schemeClr val="bg1"/>
                </a:solidFill>
              </a:rPr>
              <a:t>Η θερμίδα στο σώμα μας είναι όπως η βενζίνη στο αυτοκίνητο. Δίνει ζωντάνια και ενέργεια στον οργανισμό μας. Αν όμως φορτώσουμε το σώμα μας με παραπάνω θερμίδες τότε θα σπάσουμε τη ζυγαριά, γιατί θα γίνουμε</a:t>
            </a:r>
            <a:r>
              <a:rPr lang="el-GR" sz="2400" b="1" dirty="0" smtClean="0">
                <a:solidFill>
                  <a:srgbClr val="FF0000"/>
                </a:solidFill>
              </a:rPr>
              <a:t> παχύσαρκοι</a:t>
            </a:r>
            <a:r>
              <a:rPr lang="el-GR" sz="2400" b="1" dirty="0" smtClean="0">
                <a:solidFill>
                  <a:schemeClr val="bg1"/>
                </a:solidFill>
              </a:rPr>
              <a:t>. 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Fat cap Φωτογραφίες Αρχείου, Royalty Free Fat cap Εικόνες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1971850" cy="29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Υπότιτλος 2"/>
          <p:cNvSpPr txBox="1">
            <a:spLocks/>
          </p:cNvSpPr>
          <p:nvPr/>
        </p:nvSpPr>
        <p:spPr>
          <a:xfrm>
            <a:off x="3551113" y="6379096"/>
            <a:ext cx="5410572" cy="47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ΕΚΠ/ΚΟΣ : ΕΛΕΥΘΕΡΙΑ ΠΑΠΑΔΗΜΗΤΡΙΟΥ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8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6179</TotalTime>
  <Words>567</Words>
  <Application>Microsoft Office PowerPoint</Application>
  <PresentationFormat>Προβολή στην οθόνη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Κυματομορφή</vt:lpstr>
      <vt:lpstr>ΤΑ ΘΡΕΠΤΙΚΑ ΣΥΣΤΑΤΙΚΑ  ΤΩΝ  ΤΡΟΦΩΝ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Eleftheria Papadimitriou</dc:creator>
  <cp:lastModifiedBy>Eleftheria Papadimitriou</cp:lastModifiedBy>
  <cp:revision>88</cp:revision>
  <dcterms:created xsi:type="dcterms:W3CDTF">2021-09-02T13:40:35Z</dcterms:created>
  <dcterms:modified xsi:type="dcterms:W3CDTF">2021-09-19T07:06:07Z</dcterms:modified>
</cp:coreProperties>
</file>