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59" r:id="rId4"/>
    <p:sldId id="261" r:id="rId5"/>
    <p:sldId id="263" r:id="rId6"/>
    <p:sldId id="272" r:id="rId7"/>
    <p:sldId id="265" r:id="rId8"/>
    <p:sldId id="273" r:id="rId9"/>
    <p:sldId id="266" r:id="rId10"/>
    <p:sldId id="274" r:id="rId11"/>
    <p:sldId id="267" r:id="rId12"/>
    <p:sldId id="275" r:id="rId13"/>
    <p:sldId id="268" r:id="rId14"/>
    <p:sldId id="276" r:id="rId15"/>
    <p:sldId id="269" r:id="rId16"/>
    <p:sldId id="277" r:id="rId17"/>
    <p:sldId id="270" r:id="rId18"/>
    <p:sldId id="278" r:id="rId19"/>
    <p:sldId id="271" r:id="rId20"/>
    <p:sldId id="279" r:id="rId21"/>
    <p:sldId id="280" r:id="rId22"/>
    <p:sldId id="283" r:id="rId23"/>
    <p:sldId id="284" r:id="rId24"/>
    <p:sldId id="257"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A055"/>
    <a:srgbClr val="51C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7578710-06B7-4D64-B330-86F9AF16D1E4}" type="datetimeFigureOut">
              <a:rPr lang="el-GR" smtClean="0"/>
              <a:t>19/9/2021</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99B6760-DCC4-4395-A394-B668713F5CAB}"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7578710-06B7-4D64-B330-86F9AF16D1E4}" type="datetimeFigureOut">
              <a:rPr lang="el-GR" smtClean="0"/>
              <a:t>19/9/2021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9B6760-DCC4-4395-A394-B668713F5CA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7578710-06B7-4D64-B330-86F9AF16D1E4}" type="datetimeFigureOut">
              <a:rPr lang="el-GR" smtClean="0"/>
              <a:t>19/9/2021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9B6760-DCC4-4395-A394-B668713F5CA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7578710-06B7-4D64-B330-86F9AF16D1E4}" type="datetimeFigureOut">
              <a:rPr lang="el-GR" smtClean="0"/>
              <a:t>19/9/2021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9B6760-DCC4-4395-A394-B668713F5CA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7578710-06B7-4D64-B330-86F9AF16D1E4}" type="datetimeFigureOut">
              <a:rPr lang="el-GR" smtClean="0"/>
              <a:t>19/9/2021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9B6760-DCC4-4395-A394-B668713F5CAB}"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C7578710-06B7-4D64-B330-86F9AF16D1E4}" type="datetimeFigureOut">
              <a:rPr lang="el-GR" smtClean="0"/>
              <a:t>19/9/2021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9B6760-DCC4-4395-A394-B668713F5CAB}"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C7578710-06B7-4D64-B330-86F9AF16D1E4}" type="datetimeFigureOut">
              <a:rPr lang="el-GR" smtClean="0"/>
              <a:t>19/9/2021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9B6760-DCC4-4395-A394-B668713F5CAB}"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C7578710-06B7-4D64-B330-86F9AF16D1E4}" type="datetimeFigureOut">
              <a:rPr lang="el-GR" smtClean="0"/>
              <a:t>19/9/2021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9B6760-DCC4-4395-A394-B668713F5CA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78710-06B7-4D64-B330-86F9AF16D1E4}" type="datetimeFigureOut">
              <a:rPr lang="el-GR" smtClean="0"/>
              <a:t>19/9/2021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9B6760-DCC4-4395-A394-B668713F5CA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C7578710-06B7-4D64-B330-86F9AF16D1E4}" type="datetimeFigureOut">
              <a:rPr lang="el-GR" smtClean="0"/>
              <a:t>19/9/2021</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B99B6760-DCC4-4395-A394-B668713F5CA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C7578710-06B7-4D64-B330-86F9AF16D1E4}" type="datetimeFigureOut">
              <a:rPr lang="el-GR" smtClean="0"/>
              <a:t>19/9/2021</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B99B6760-DCC4-4395-A394-B668713F5CA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7578710-06B7-4D64-B330-86F9AF16D1E4}" type="datetimeFigureOut">
              <a:rPr lang="el-GR" smtClean="0"/>
              <a:t>19/9/2021</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99B6760-DCC4-4395-A394-B668713F5CA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eyzhn.edu.gr/class-material/" TargetMode="External"/><Relationship Id="rId2" Type="http://schemas.openxmlformats.org/officeDocument/2006/relationships/hyperlink" Target="https://www.nutrischool.gr/"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biomatiko.g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976664" cy="43567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755576" y="116632"/>
            <a:ext cx="7772400" cy="821482"/>
          </a:xfrm>
        </p:spPr>
        <p:txBody>
          <a:bodyPr>
            <a:normAutofit/>
          </a:bodyPr>
          <a:lstStyle/>
          <a:p>
            <a:r>
              <a:rPr lang="el-G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ΟΙ ΟΜΑΔΕΣ ΤΩΝ ΤΡΟΦΩΝ</a:t>
            </a:r>
            <a:endParaRPr lang="el-G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756017" y="5553535"/>
            <a:ext cx="5760640" cy="369332"/>
          </a:xfrm>
          <a:prstGeom prst="rect">
            <a:avLst/>
          </a:prstGeom>
          <a:noFill/>
        </p:spPr>
        <p:txBody>
          <a:bodyPr wrap="square" rtlCol="0">
            <a:spAutoFit/>
          </a:bodyPr>
          <a:lstStyle/>
          <a:p>
            <a:r>
              <a:rPr lang="el-GR" b="1" dirty="0" smtClean="0">
                <a:solidFill>
                  <a:schemeClr val="bg2">
                    <a:lumMod val="50000"/>
                  </a:schemeClr>
                </a:solidFill>
              </a:rPr>
              <a:t>6</a:t>
            </a:r>
            <a:r>
              <a:rPr lang="el-GR" b="1" baseline="30000" dirty="0" smtClean="0">
                <a:solidFill>
                  <a:schemeClr val="bg2">
                    <a:lumMod val="50000"/>
                  </a:schemeClr>
                </a:solidFill>
              </a:rPr>
              <a:t>ο</a:t>
            </a:r>
            <a:r>
              <a:rPr lang="el-GR" b="1" dirty="0" smtClean="0">
                <a:solidFill>
                  <a:schemeClr val="bg2">
                    <a:lumMod val="50000"/>
                  </a:schemeClr>
                </a:solidFill>
              </a:rPr>
              <a:t> ΔΙΑΠΟΛΙΤΙΣΜΙΚΟ Δ.Σ. ΕΛ. ΚΟΡΔΕΛΙΟΥ    Α’ ΤΑΞΗ </a:t>
            </a:r>
            <a:endParaRPr lang="el-GR" b="1" dirty="0">
              <a:solidFill>
                <a:schemeClr val="bg2">
                  <a:lumMod val="50000"/>
                </a:schemeClr>
              </a:solidFill>
            </a:endParaRPr>
          </a:p>
        </p:txBody>
      </p:sp>
      <p:sp>
        <p:nvSpPr>
          <p:cNvPr id="7" name="Υπότιτλος 2"/>
          <p:cNvSpPr txBox="1">
            <a:spLocks/>
          </p:cNvSpPr>
          <p:nvPr/>
        </p:nvSpPr>
        <p:spPr>
          <a:xfrm>
            <a:off x="3733428" y="6356711"/>
            <a:ext cx="5410572" cy="47890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949319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63888" y="692696"/>
            <a:ext cx="2053208" cy="205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013520" y="2636912"/>
            <a:ext cx="7302896" cy="3108543"/>
          </a:xfrm>
          <a:prstGeom prst="rect">
            <a:avLst/>
          </a:prstGeom>
        </p:spPr>
        <p:txBody>
          <a:bodyPr wrap="square">
            <a:spAutoFit/>
          </a:bodyPr>
          <a:lstStyle/>
          <a:p>
            <a:pPr algn="just"/>
            <a:r>
              <a:rPr lang="el-GR" sz="2800" dirty="0" smtClean="0">
                <a:latin typeface="Bookman Old Style" panose="02050604050505020204" pitchFamily="18" charset="0"/>
              </a:rPr>
              <a:t>Φρούτα όπως : </a:t>
            </a:r>
            <a:r>
              <a:rPr lang="el-GR" sz="2800" b="1" dirty="0">
                <a:latin typeface="Bookman Old Style" panose="02050604050505020204" pitchFamily="18" charset="0"/>
              </a:rPr>
              <a:t>μήλο, πορτοκάλι, αχλάδι, μπανάνα, φράουλες, κεράσι, καρπούζι, πεπόνι, ανανάς, σταφύλι, και ο φυσικός χυμός από πορτοκάλι</a:t>
            </a:r>
            <a:r>
              <a:rPr lang="el-GR" sz="2800" dirty="0" smtClean="0">
                <a:latin typeface="Bookman Old Style" panose="02050604050505020204" pitchFamily="18" charset="0"/>
              </a:rPr>
              <a:t>. Χρειάζεται να τρώμε φρούτα κάθε μέρα γιατί μας δίνουν πολλές βιταμίνες και φυτικές ίνες. </a:t>
            </a:r>
            <a:endParaRPr lang="el-GR" sz="2800" dirty="0">
              <a:latin typeface="Bookman Old Style" panose="02050604050505020204" pitchFamily="18" charset="0"/>
            </a:endParaRP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17459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smtClean="0">
                <a:ln w="11430"/>
                <a:solidFill>
                  <a:srgbClr val="FF0000"/>
                </a:solidFill>
                <a:latin typeface="Bookman Old Style" panose="02050604050505020204" pitchFamily="18" charset="0"/>
              </a:rPr>
              <a:t>4</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ΛΑΧΑΝΙΚΑ</a:t>
            </a:r>
            <a:endParaRPr lang="el-GR" sz="4000" b="1" spc="50" dirty="0">
              <a:ln w="11430"/>
              <a:solidFill>
                <a:srgbClr val="FF0000"/>
              </a:solidFill>
              <a:latin typeface="Bookman Old Style" panose="020506040505050202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18898"/>
            <a:ext cx="7704856" cy="491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1053917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0738" y="497176"/>
            <a:ext cx="3278404" cy="202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755576" y="2491974"/>
            <a:ext cx="7496681" cy="3539430"/>
          </a:xfrm>
          <a:prstGeom prst="rect">
            <a:avLst/>
          </a:prstGeom>
        </p:spPr>
        <p:txBody>
          <a:bodyPr wrap="square">
            <a:spAutoFit/>
          </a:bodyPr>
          <a:lstStyle/>
          <a:p>
            <a:pPr algn="just"/>
            <a:r>
              <a:rPr lang="el-GR" sz="2800" dirty="0" smtClean="0">
                <a:latin typeface="Bookman Old Style" panose="02050604050505020204" pitchFamily="18" charset="0"/>
              </a:rPr>
              <a:t>Λαχανικά όπως : </a:t>
            </a:r>
            <a:r>
              <a:rPr lang="el-GR" sz="2800" b="1" dirty="0" smtClean="0">
                <a:latin typeface="Bookman Old Style" panose="02050604050505020204" pitchFamily="18" charset="0"/>
              </a:rPr>
              <a:t>ντομάτα</a:t>
            </a:r>
            <a:r>
              <a:rPr lang="el-GR" sz="2800" b="1" dirty="0">
                <a:latin typeface="Bookman Old Style" panose="02050604050505020204" pitchFamily="18" charset="0"/>
              </a:rPr>
              <a:t>, αγγούρι, χόρτα</a:t>
            </a:r>
            <a:r>
              <a:rPr lang="el-GR" sz="2800" b="1" dirty="0" smtClean="0">
                <a:latin typeface="Bookman Old Style" panose="02050604050505020204" pitchFamily="18" charset="0"/>
              </a:rPr>
              <a:t>, καλαμπόκι, κολοκυθάκι, κουνουπίδι, </a:t>
            </a:r>
            <a:r>
              <a:rPr lang="el-GR" sz="2800" b="1" dirty="0">
                <a:latin typeface="Bookman Old Style" panose="02050604050505020204" pitchFamily="18" charset="0"/>
              </a:rPr>
              <a:t>μπρόκολο, κρεμμύδι, πιπεριά, καρότο, </a:t>
            </a:r>
            <a:r>
              <a:rPr lang="el-GR" sz="2800" b="1" dirty="0" smtClean="0">
                <a:latin typeface="Bookman Old Style" panose="02050604050505020204" pitchFamily="18" charset="0"/>
              </a:rPr>
              <a:t>ραπανάκι κ. ά.</a:t>
            </a:r>
            <a:r>
              <a:rPr lang="el-GR" sz="2800" dirty="0">
                <a:latin typeface="Bookman Old Style" panose="02050604050505020204" pitchFamily="18" charset="0"/>
              </a:rPr>
              <a:t> Ε</a:t>
            </a:r>
            <a:r>
              <a:rPr lang="el-GR" sz="2800" dirty="0" smtClean="0">
                <a:latin typeface="Bookman Old Style" panose="02050604050505020204" pitchFamily="18" charset="0"/>
              </a:rPr>
              <a:t>ίναι </a:t>
            </a:r>
            <a:r>
              <a:rPr lang="el-GR" sz="2800" dirty="0">
                <a:latin typeface="Bookman Old Style" panose="02050604050505020204" pitchFamily="18" charset="0"/>
              </a:rPr>
              <a:t>σημαντικό να τρώμε λαχανικά σε κάθε κύριο </a:t>
            </a:r>
            <a:r>
              <a:rPr lang="el-GR" sz="2800" dirty="0" smtClean="0">
                <a:latin typeface="Bookman Old Style" panose="02050604050505020204" pitchFamily="18" charset="0"/>
              </a:rPr>
              <a:t>γεύμα</a:t>
            </a:r>
            <a:r>
              <a:rPr lang="el-GR" sz="2800" dirty="0">
                <a:latin typeface="Bookman Old Style" panose="02050604050505020204" pitchFamily="18" charset="0"/>
              </a:rPr>
              <a:t> μας </a:t>
            </a:r>
            <a:r>
              <a:rPr lang="el-GR" sz="2800" dirty="0" smtClean="0">
                <a:latin typeface="Bookman Old Style" panose="02050604050505020204" pitchFamily="18" charset="0"/>
              </a:rPr>
              <a:t>, γιατί μας δίνουν </a:t>
            </a:r>
            <a:r>
              <a:rPr lang="el-GR" sz="2800" dirty="0">
                <a:latin typeface="Bookman Old Style" panose="02050604050505020204" pitchFamily="18" charset="0"/>
              </a:rPr>
              <a:t>πολλές φυτικές ίνες και βιταμίνες, που είναι απαραίτητες για να είμαστε υγιείς</a:t>
            </a:r>
            <a:r>
              <a:rPr lang="el-GR" sz="2800" dirty="0" smtClean="0">
                <a:latin typeface="Bookman Old Style" panose="02050604050505020204" pitchFamily="18" charset="0"/>
              </a:rPr>
              <a:t>. </a:t>
            </a:r>
            <a:endParaRPr lang="el-GR" sz="2800" b="1" dirty="0">
              <a:latin typeface="Bookman Old Style" panose="02050604050505020204" pitchFamily="18" charset="0"/>
            </a:endParaRP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2825925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a:ln w="11430"/>
                <a:solidFill>
                  <a:srgbClr val="FF0000"/>
                </a:solidFill>
                <a:latin typeface="Bookman Old Style" panose="02050604050505020204" pitchFamily="18" charset="0"/>
              </a:rPr>
              <a:t>5</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ΚΡΕΑΣ &amp; ΑΥΓΟ</a:t>
            </a:r>
            <a:endParaRPr lang="el-GR" sz="4000" b="1" spc="50" dirty="0">
              <a:ln w="11430"/>
              <a:solidFill>
                <a:srgbClr val="FF0000"/>
              </a:solidFill>
              <a:latin typeface="Bookman Old Style" panose="02050604050505020204"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04856" cy="502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575204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05398" y="621969"/>
            <a:ext cx="2677220" cy="208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043608" y="2708920"/>
            <a:ext cx="7200800" cy="2677656"/>
          </a:xfrm>
          <a:prstGeom prst="rect">
            <a:avLst/>
          </a:prstGeom>
        </p:spPr>
        <p:txBody>
          <a:bodyPr wrap="square">
            <a:spAutoFit/>
          </a:bodyPr>
          <a:lstStyle/>
          <a:p>
            <a:pPr algn="just"/>
            <a:r>
              <a:rPr lang="el-GR" sz="2800" dirty="0" smtClean="0">
                <a:latin typeface="Bookman Old Style" panose="02050604050505020204" pitchFamily="18" charset="0"/>
              </a:rPr>
              <a:t>Στην ομάδα αυτή ανήκουν : </a:t>
            </a:r>
            <a:r>
              <a:rPr lang="el-GR" sz="2800" b="1" dirty="0" smtClean="0">
                <a:latin typeface="Bookman Old Style" panose="02050604050505020204" pitchFamily="18" charset="0"/>
              </a:rPr>
              <a:t>ψάρια </a:t>
            </a:r>
            <a:r>
              <a:rPr lang="el-GR" sz="2800" b="1" dirty="0">
                <a:latin typeface="Bookman Old Style" panose="02050604050505020204" pitchFamily="18" charset="0"/>
              </a:rPr>
              <a:t>και θαλασσινά, κρέας (μοσχάρι, χοιρινό), αλλαντικά, κοτόπουλο και πουλερικά, αυγά</a:t>
            </a:r>
            <a:r>
              <a:rPr lang="el-GR" sz="2800" dirty="0" smtClean="0">
                <a:latin typeface="Bookman Old Style" panose="02050604050505020204" pitchFamily="18" charset="0"/>
              </a:rPr>
              <a:t>. Όλα αυτά βοηθάνε </a:t>
            </a:r>
            <a:r>
              <a:rPr lang="el-GR" sz="2800" dirty="0">
                <a:latin typeface="Bookman Old Style" panose="02050604050505020204" pitchFamily="18" charset="0"/>
              </a:rPr>
              <a:t>τους μυς να είναι δυνατοί </a:t>
            </a:r>
            <a:r>
              <a:rPr lang="el-GR" sz="2800" dirty="0" smtClean="0">
                <a:latin typeface="Bookman Old Style" panose="02050604050505020204" pitchFamily="18" charset="0"/>
              </a:rPr>
              <a:t>λόγω </a:t>
            </a:r>
            <a:r>
              <a:rPr lang="el-GR" sz="2800" dirty="0">
                <a:latin typeface="Bookman Old Style" panose="02050604050505020204" pitchFamily="18" charset="0"/>
              </a:rPr>
              <a:t>των πρωτεϊνών που </a:t>
            </a:r>
            <a:r>
              <a:rPr lang="el-GR" sz="2800" dirty="0" smtClean="0">
                <a:latin typeface="Bookman Old Style" panose="02050604050505020204" pitchFamily="18" charset="0"/>
              </a:rPr>
              <a:t>περιέχουν. </a:t>
            </a:r>
            <a:endParaRPr lang="el-GR" sz="2800" b="1" dirty="0">
              <a:latin typeface="Bookman Old Style" panose="02050604050505020204" pitchFamily="18" charset="0"/>
            </a:endParaRP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908211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a:ln w="11430"/>
                <a:solidFill>
                  <a:srgbClr val="FF0000"/>
                </a:solidFill>
                <a:latin typeface="Bookman Old Style" panose="02050604050505020204" pitchFamily="18" charset="0"/>
              </a:rPr>
              <a:t>6</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ΟΣΠΡΙΑ </a:t>
            </a:r>
            <a:endParaRPr lang="el-GR" sz="4000" b="1" spc="50" dirty="0">
              <a:ln w="11430"/>
              <a:solidFill>
                <a:srgbClr val="FF0000"/>
              </a:solidFill>
              <a:latin typeface="Bookman Old Style" panose="02050604050505020204" pitchFamily="18"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048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1707703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03497" y="692696"/>
            <a:ext cx="2864998" cy="200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043608" y="2852936"/>
            <a:ext cx="6984776" cy="2246769"/>
          </a:xfrm>
          <a:prstGeom prst="rect">
            <a:avLst/>
          </a:prstGeom>
        </p:spPr>
        <p:txBody>
          <a:bodyPr wrap="square">
            <a:spAutoFit/>
          </a:bodyPr>
          <a:lstStyle/>
          <a:p>
            <a:pPr algn="just"/>
            <a:r>
              <a:rPr lang="el-GR" sz="2800" dirty="0" smtClean="0">
                <a:latin typeface="Bookman Old Style" panose="02050604050505020204" pitchFamily="18" charset="0"/>
              </a:rPr>
              <a:t>Όσπρια είναι τα </a:t>
            </a:r>
            <a:r>
              <a:rPr lang="el-GR" sz="2800" b="1" dirty="0" smtClean="0">
                <a:latin typeface="Bookman Old Style" panose="02050604050505020204" pitchFamily="18" charset="0"/>
              </a:rPr>
              <a:t>φασόλια</a:t>
            </a:r>
            <a:r>
              <a:rPr lang="el-GR" sz="2800" b="1" dirty="0">
                <a:latin typeface="Bookman Old Style" panose="02050604050505020204" pitchFamily="18" charset="0"/>
              </a:rPr>
              <a:t>, </a:t>
            </a:r>
            <a:r>
              <a:rPr lang="el-GR" sz="2800" b="1" dirty="0" smtClean="0">
                <a:latin typeface="Bookman Old Style" panose="02050604050505020204" pitchFamily="18" charset="0"/>
              </a:rPr>
              <a:t>οι φακές, τα </a:t>
            </a:r>
            <a:r>
              <a:rPr lang="el-GR" sz="2800" b="1" dirty="0">
                <a:latin typeface="Bookman Old Style" panose="02050604050505020204" pitchFamily="18" charset="0"/>
              </a:rPr>
              <a:t>ρεβίθια, </a:t>
            </a:r>
            <a:r>
              <a:rPr lang="el-GR" sz="2800" b="1" dirty="0" smtClean="0">
                <a:latin typeface="Bookman Old Style" panose="02050604050505020204" pitchFamily="18" charset="0"/>
              </a:rPr>
              <a:t>οι γίγαντες</a:t>
            </a:r>
            <a:r>
              <a:rPr lang="el-GR" sz="2800" b="1" dirty="0">
                <a:latin typeface="Bookman Old Style" panose="02050604050505020204" pitchFamily="18" charset="0"/>
              </a:rPr>
              <a:t>, </a:t>
            </a:r>
            <a:r>
              <a:rPr lang="el-GR" sz="2800" b="1" dirty="0" smtClean="0">
                <a:latin typeface="Bookman Old Style" panose="02050604050505020204" pitchFamily="18" charset="0"/>
              </a:rPr>
              <a:t>τα κουκιά</a:t>
            </a:r>
            <a:r>
              <a:rPr lang="el-GR" sz="2800" b="1" dirty="0">
                <a:latin typeface="Bookman Old Style" panose="02050604050505020204" pitchFamily="18" charset="0"/>
              </a:rPr>
              <a:t>, </a:t>
            </a:r>
            <a:r>
              <a:rPr lang="el-GR" sz="2800" b="1" dirty="0" smtClean="0">
                <a:latin typeface="Bookman Old Style" panose="02050604050505020204" pitchFamily="18" charset="0"/>
              </a:rPr>
              <a:t>η φάβα.</a:t>
            </a:r>
            <a:r>
              <a:rPr lang="el-GR" sz="2800" dirty="0">
                <a:latin typeface="Bookman Old Style" panose="02050604050505020204" pitchFamily="18" charset="0"/>
              </a:rPr>
              <a:t> Ε</a:t>
            </a:r>
            <a:r>
              <a:rPr lang="el-GR" sz="2800" dirty="0" smtClean="0">
                <a:latin typeface="Bookman Old Style" panose="02050604050505020204" pitchFamily="18" charset="0"/>
              </a:rPr>
              <a:t>ίναι </a:t>
            </a:r>
            <a:r>
              <a:rPr lang="el-GR" sz="2800" dirty="0">
                <a:latin typeface="Bookman Old Style" panose="02050604050505020204" pitchFamily="18" charset="0"/>
              </a:rPr>
              <a:t>μια καλή πηγή φυτικών πρωτεϊνών, που επιπλέον μας δίνει πολλές φυτικές ίνες. </a:t>
            </a:r>
            <a:endParaRPr lang="el-GR" sz="2800" b="1" dirty="0">
              <a:latin typeface="Bookman Old Style" panose="02050604050505020204" pitchFamily="18" charset="0"/>
            </a:endParaRP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309351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smtClean="0">
                <a:ln w="11430"/>
                <a:solidFill>
                  <a:srgbClr val="FF0000"/>
                </a:solidFill>
                <a:latin typeface="Bookman Old Style" panose="02050604050505020204" pitchFamily="18" charset="0"/>
              </a:rPr>
              <a:t>7</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ΛΙΠΗ &amp; ΛΑΔΙΑ </a:t>
            </a:r>
            <a:endParaRPr lang="el-GR" sz="4000" b="1" spc="50" dirty="0">
              <a:ln w="11430"/>
              <a:solidFill>
                <a:srgbClr val="FF0000"/>
              </a:solidFill>
              <a:latin typeface="Bookman Old Style" panose="02050604050505020204" pitchFamily="18" charset="0"/>
            </a:endParaRPr>
          </a:p>
        </p:txBody>
      </p:sp>
      <p:pic>
        <p:nvPicPr>
          <p:cNvPr id="10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580" y="1268760"/>
            <a:ext cx="759684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1179036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82000" y="766674"/>
            <a:ext cx="3687174" cy="177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827584" y="2564904"/>
            <a:ext cx="7560840" cy="3539430"/>
          </a:xfrm>
          <a:prstGeom prst="rect">
            <a:avLst/>
          </a:prstGeom>
        </p:spPr>
        <p:txBody>
          <a:bodyPr wrap="square">
            <a:spAutoFit/>
          </a:bodyPr>
          <a:lstStyle/>
          <a:p>
            <a:pPr algn="just"/>
            <a:r>
              <a:rPr lang="el-GR" sz="2800" dirty="0">
                <a:latin typeface="Bookman Old Style" panose="02050604050505020204" pitchFamily="18" charset="0"/>
              </a:rPr>
              <a:t>Στην ομάδα αυτή ανήκουν το ελαιόλαδο και όλα τα </a:t>
            </a:r>
            <a:r>
              <a:rPr lang="el-GR" sz="2800" b="1" dirty="0">
                <a:latin typeface="Bookman Old Style" panose="02050604050505020204" pitchFamily="18" charset="0"/>
              </a:rPr>
              <a:t>φυτικά λάδια</a:t>
            </a:r>
            <a:r>
              <a:rPr lang="el-GR" sz="2800" dirty="0">
                <a:latin typeface="Bookman Old Style" panose="02050604050505020204" pitchFamily="18" charset="0"/>
              </a:rPr>
              <a:t> (καλαμποκέλαιο, ηλιέλαιο, σησαμέλαιο </a:t>
            </a:r>
            <a:r>
              <a:rPr lang="el-GR" sz="2800" dirty="0" err="1">
                <a:latin typeface="Bookman Old Style" panose="02050604050505020204" pitchFamily="18" charset="0"/>
              </a:rPr>
              <a:t>κ.τ.λ</a:t>
            </a:r>
            <a:r>
              <a:rPr lang="el-GR" sz="2800" dirty="0">
                <a:latin typeface="Bookman Old Style" panose="02050604050505020204" pitchFamily="18" charset="0"/>
              </a:rPr>
              <a:t>), το </a:t>
            </a:r>
            <a:r>
              <a:rPr lang="el-GR" sz="2800" b="1" dirty="0">
                <a:latin typeface="Bookman Old Style" panose="02050604050505020204" pitchFamily="18" charset="0"/>
              </a:rPr>
              <a:t>βούτυρο</a:t>
            </a:r>
            <a:r>
              <a:rPr lang="el-GR" sz="2800" dirty="0">
                <a:latin typeface="Bookman Old Style" panose="02050604050505020204" pitchFamily="18" charset="0"/>
              </a:rPr>
              <a:t> και οι </a:t>
            </a:r>
            <a:r>
              <a:rPr lang="el-GR" sz="2800" b="1" dirty="0">
                <a:latin typeface="Bookman Old Style" panose="02050604050505020204" pitchFamily="18" charset="0"/>
              </a:rPr>
              <a:t>μαργαρίνες</a:t>
            </a:r>
            <a:r>
              <a:rPr lang="el-GR" sz="2800" dirty="0">
                <a:latin typeface="Bookman Old Style" panose="02050604050505020204" pitchFamily="18" charset="0"/>
              </a:rPr>
              <a:t>, η μαγιονέζα και άλλες παρόμοιες σάλτσες. </a:t>
            </a:r>
            <a:r>
              <a:rPr lang="el-GR" sz="2800" dirty="0" smtClean="0">
                <a:latin typeface="Bookman Old Style" panose="02050604050505020204" pitchFamily="18" charset="0"/>
              </a:rPr>
              <a:t>Είναι </a:t>
            </a:r>
            <a:r>
              <a:rPr lang="el-GR" sz="2800" dirty="0">
                <a:latin typeface="Bookman Old Style" panose="02050604050505020204" pitchFamily="18" charset="0"/>
              </a:rPr>
              <a:t>απαραίτητα για να έχουμε υγιή μάτια, δέρμα και να λειτουργούν σωστά όλα τα όργανά μας, όπως για παράδειγμα η καρδιά.</a:t>
            </a: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2578590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a:ln w="11430"/>
                <a:solidFill>
                  <a:srgbClr val="FF0000"/>
                </a:solidFill>
                <a:latin typeface="Bookman Old Style" panose="02050604050505020204" pitchFamily="18" charset="0"/>
              </a:rPr>
              <a:t>8</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ΓΛΥΚΑ &amp; ΣΝΑΚ </a:t>
            </a:r>
            <a:endParaRPr lang="el-GR" sz="4000" b="1" spc="50" dirty="0">
              <a:ln w="11430"/>
              <a:solidFill>
                <a:srgbClr val="FF0000"/>
              </a:solidFill>
              <a:latin typeface="Bookman Old Style" panose="02050604050505020204" pitchFamily="18" charset="0"/>
            </a:endParaRPr>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04856" cy="501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268057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6137" y="3717032"/>
            <a:ext cx="2307312" cy="2005906"/>
          </a:xfrm>
        </p:spPr>
      </p:pic>
      <p:sp>
        <p:nvSpPr>
          <p:cNvPr id="5" name="Επεξήγηση με στρογγυλεμένο παραλληλόγραμμο 4"/>
          <p:cNvSpPr/>
          <p:nvPr/>
        </p:nvSpPr>
        <p:spPr>
          <a:xfrm>
            <a:off x="1187624" y="692696"/>
            <a:ext cx="6552728" cy="2304256"/>
          </a:xfrm>
          <a:prstGeom prst="wedgeRoundRectCallout">
            <a:avLst>
              <a:gd name="adj1" fmla="val -6590"/>
              <a:gd name="adj2" fmla="val 8508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smtClean="0">
                <a:solidFill>
                  <a:srgbClr val="FF0000"/>
                </a:solidFill>
                <a:latin typeface="Bookman Old Style" panose="02050604050505020204" pitchFamily="18" charset="0"/>
              </a:rPr>
              <a:t>Γεια σας, μικροί μου φίλοι </a:t>
            </a:r>
            <a:r>
              <a:rPr lang="en-US" sz="2400" b="1" dirty="0" smtClean="0">
                <a:solidFill>
                  <a:srgbClr val="FF0000"/>
                </a:solidFill>
                <a:latin typeface="Bookman Old Style" panose="02050604050505020204" pitchFamily="18" charset="0"/>
              </a:rPr>
              <a:t>!</a:t>
            </a:r>
            <a:r>
              <a:rPr lang="el-GR" sz="2400" b="1" dirty="0" smtClean="0">
                <a:solidFill>
                  <a:srgbClr val="FF0000"/>
                </a:solidFill>
                <a:latin typeface="Bookman Old Style" panose="02050604050505020204" pitchFamily="18" charset="0"/>
              </a:rPr>
              <a:t> Είμαι ο Τάκης ο </a:t>
            </a:r>
            <a:r>
              <a:rPr lang="el-GR" sz="2400" b="1" dirty="0" err="1" smtClean="0">
                <a:solidFill>
                  <a:srgbClr val="FF0000"/>
                </a:solidFill>
                <a:latin typeface="Bookman Old Style" panose="02050604050505020204" pitchFamily="18" charset="0"/>
              </a:rPr>
              <a:t>Ντοματάκης</a:t>
            </a:r>
            <a:r>
              <a:rPr lang="el-GR" sz="2400" b="1" dirty="0" smtClean="0">
                <a:solidFill>
                  <a:srgbClr val="FF0000"/>
                </a:solidFill>
                <a:latin typeface="Bookman Old Style" panose="02050604050505020204" pitchFamily="18" charset="0"/>
              </a:rPr>
              <a:t> και μαζί θα μάθουμε για τις ομάδες των τροφών που πρέπει να καταναλώνουμε καθημερινά στη διατροφή μας . </a:t>
            </a:r>
            <a:endParaRPr lang="el-GR" sz="2400" b="1" dirty="0">
              <a:solidFill>
                <a:srgbClr val="FF0000"/>
              </a:solidFill>
              <a:latin typeface="Bookman Old Style" panose="02050604050505020204" pitchFamily="18" charset="0"/>
            </a:endParaRPr>
          </a:p>
        </p:txBody>
      </p:sp>
      <p:sp>
        <p:nvSpPr>
          <p:cNvPr id="6"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13784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63888" y="767136"/>
            <a:ext cx="1999109" cy="199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755576" y="2852936"/>
            <a:ext cx="7632848" cy="3416320"/>
          </a:xfrm>
          <a:prstGeom prst="rect">
            <a:avLst/>
          </a:prstGeom>
        </p:spPr>
        <p:txBody>
          <a:bodyPr wrap="square">
            <a:spAutoFit/>
          </a:bodyPr>
          <a:lstStyle/>
          <a:p>
            <a:pPr algn="just"/>
            <a:r>
              <a:rPr lang="el-GR" sz="2400" dirty="0">
                <a:latin typeface="Bookman Old Style" panose="02050604050505020204" pitchFamily="18" charset="0"/>
              </a:rPr>
              <a:t>Στην ομάδα αυτή ανήκουν όλα τα </a:t>
            </a:r>
            <a:r>
              <a:rPr lang="el-GR" sz="2400" b="1" dirty="0">
                <a:latin typeface="Bookman Old Style" panose="02050604050505020204" pitchFamily="18" charset="0"/>
              </a:rPr>
              <a:t>γλυκά </a:t>
            </a:r>
            <a:r>
              <a:rPr lang="el-GR" sz="2400" dirty="0" smtClean="0">
                <a:latin typeface="Bookman Old Style" panose="02050604050505020204" pitchFamily="18" charset="0"/>
              </a:rPr>
              <a:t>αλλά </a:t>
            </a:r>
            <a:r>
              <a:rPr lang="el-GR" sz="2400" dirty="0">
                <a:latin typeface="Bookman Old Style" panose="02050604050505020204" pitchFamily="18" charset="0"/>
              </a:rPr>
              <a:t>και άλλα σνακ που είναι συσκευασμένα ή τα αγοράζουμε </a:t>
            </a:r>
            <a:r>
              <a:rPr lang="el-GR" sz="2400" dirty="0" err="1">
                <a:latin typeface="Bookman Old Style" panose="02050604050505020204" pitchFamily="18" charset="0"/>
              </a:rPr>
              <a:t>απ΄έξω</a:t>
            </a:r>
            <a:r>
              <a:rPr lang="el-GR" sz="2400" dirty="0">
                <a:latin typeface="Bookman Old Style" panose="02050604050505020204" pitchFamily="18" charset="0"/>
              </a:rPr>
              <a:t> </a:t>
            </a:r>
            <a:r>
              <a:rPr lang="el-GR" sz="2400" dirty="0" smtClean="0">
                <a:latin typeface="Bookman Old Style" panose="02050604050505020204" pitchFamily="18" charset="0"/>
              </a:rPr>
              <a:t>όπως </a:t>
            </a:r>
            <a:r>
              <a:rPr lang="el-GR" sz="2400" dirty="0">
                <a:latin typeface="Bookman Old Style" panose="02050604050505020204" pitchFamily="18" charset="0"/>
              </a:rPr>
              <a:t>είναι </a:t>
            </a:r>
            <a:r>
              <a:rPr lang="el-GR" sz="2400" b="1" dirty="0">
                <a:latin typeface="Bookman Old Style" panose="02050604050505020204" pitchFamily="18" charset="0"/>
              </a:rPr>
              <a:t>πατατάκια, γαριδάκια και </a:t>
            </a:r>
            <a:r>
              <a:rPr lang="el-GR" sz="2400" b="1" dirty="0" smtClean="0">
                <a:latin typeface="Bookman Old Style" panose="02050604050505020204" pitchFamily="18" charset="0"/>
              </a:rPr>
              <a:t>σφολιάτες όπως : </a:t>
            </a:r>
            <a:r>
              <a:rPr lang="el-GR" sz="2400" b="1" dirty="0">
                <a:latin typeface="Bookman Old Style" panose="02050604050505020204" pitchFamily="18" charset="0"/>
              </a:rPr>
              <a:t>τυρόπιτα, σπανακόπιτα, </a:t>
            </a:r>
            <a:r>
              <a:rPr lang="el-GR" sz="2400" b="1" dirty="0" err="1">
                <a:latin typeface="Bookman Old Style" panose="02050604050505020204" pitchFamily="18" charset="0"/>
              </a:rPr>
              <a:t>λουκανικόπιτα</a:t>
            </a:r>
            <a:r>
              <a:rPr lang="el-GR" sz="2400" b="1" dirty="0">
                <a:latin typeface="Bookman Old Style" panose="02050604050505020204" pitchFamily="18" charset="0"/>
              </a:rPr>
              <a:t>, κρουασάν. </a:t>
            </a:r>
            <a:r>
              <a:rPr lang="el-GR" sz="2400" dirty="0" smtClean="0">
                <a:latin typeface="Bookman Old Style" panose="02050604050505020204" pitchFamily="18" charset="0"/>
              </a:rPr>
              <a:t>Δεν </a:t>
            </a:r>
            <a:r>
              <a:rPr lang="el-GR" sz="2400" dirty="0">
                <a:latin typeface="Bookman Old Style" panose="02050604050505020204" pitchFamily="18" charset="0"/>
              </a:rPr>
              <a:t>έχουν μεγάλη θρεπτική αξία, αφού περιέχουν πολλές θερμίδες χωρίς να έχουν καλά θρεπτικά συστατικά. Για αυτό το λόγο, δεν πρέπει να τα καταναλώνουμε συχνά.</a:t>
            </a: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040405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Επεξήγηση με στρογγυλεμένο παραλληλόγραμμο 1"/>
          <p:cNvSpPr/>
          <p:nvPr/>
        </p:nvSpPr>
        <p:spPr>
          <a:xfrm>
            <a:off x="1329804" y="836712"/>
            <a:ext cx="5834484" cy="3168352"/>
          </a:xfrm>
          <a:prstGeom prst="wedgeRoundRectCallout">
            <a:avLst>
              <a:gd name="adj1" fmla="val -4306"/>
              <a:gd name="adj2" fmla="val 6774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149080"/>
            <a:ext cx="2357125" cy="2049211"/>
          </a:xfrm>
          <a:prstGeom prst="rect">
            <a:avLst/>
          </a:prstGeom>
        </p:spPr>
      </p:pic>
      <p:sp>
        <p:nvSpPr>
          <p:cNvPr id="3" name="Θέση περιεχομένου 2"/>
          <p:cNvSpPr>
            <a:spLocks noGrp="1"/>
          </p:cNvSpPr>
          <p:nvPr>
            <p:ph idx="1"/>
          </p:nvPr>
        </p:nvSpPr>
        <p:spPr>
          <a:xfrm>
            <a:off x="1547664" y="980728"/>
            <a:ext cx="5328592" cy="2880320"/>
          </a:xfrm>
        </p:spPr>
        <p:txBody>
          <a:bodyPr>
            <a:noAutofit/>
          </a:bodyPr>
          <a:lstStyle/>
          <a:p>
            <a:pPr marL="0" indent="0" algn="ctr">
              <a:buNone/>
            </a:pPr>
            <a:r>
              <a:rPr lang="el-GR" b="1" dirty="0">
                <a:solidFill>
                  <a:srgbClr val="FF0000"/>
                </a:solidFill>
                <a:latin typeface="Bookman Old Style" panose="02050604050505020204" pitchFamily="18" charset="0"/>
              </a:rPr>
              <a:t>Όλες οι ομάδες τροφίμων αποτελούν μέρος της διατροφής μας και για να είμαστε δυνατοί και υγιείς πρέπει να τρώμε τρόφιμα από όλες τις ομάδες. Δεν υπάρχουν τρόφιμα που δεν πρέπει να τα καταναλώνουμε ποτέ.</a:t>
            </a:r>
          </a:p>
        </p:txBody>
      </p:sp>
      <p:sp>
        <p:nvSpPr>
          <p:cNvPr id="6"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18930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Επεξήγηση με στρογγυλεμένο παραλληλόγραμμο 1"/>
          <p:cNvSpPr/>
          <p:nvPr/>
        </p:nvSpPr>
        <p:spPr>
          <a:xfrm>
            <a:off x="1093021" y="692696"/>
            <a:ext cx="4608512" cy="864096"/>
          </a:xfrm>
          <a:prstGeom prst="wedgeRoundRectCallout">
            <a:avLst>
              <a:gd name="adj1" fmla="val 61366"/>
              <a:gd name="adj2" fmla="val 1002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36127"/>
            <a:ext cx="1584176" cy="1377233"/>
          </a:xfrm>
          <a:prstGeom prst="rect">
            <a:avLst/>
          </a:prstGeom>
        </p:spPr>
      </p:pic>
      <p:sp>
        <p:nvSpPr>
          <p:cNvPr id="3" name="Θέση περιεχομένου 2"/>
          <p:cNvSpPr>
            <a:spLocks noGrp="1"/>
          </p:cNvSpPr>
          <p:nvPr>
            <p:ph idx="1"/>
          </p:nvPr>
        </p:nvSpPr>
        <p:spPr>
          <a:xfrm>
            <a:off x="732981" y="692696"/>
            <a:ext cx="5328592" cy="648072"/>
          </a:xfrm>
        </p:spPr>
        <p:txBody>
          <a:bodyPr>
            <a:noAutofit/>
          </a:bodyPr>
          <a:lstStyle/>
          <a:p>
            <a:pPr marL="0" indent="0" algn="ctr">
              <a:buNone/>
            </a:pPr>
            <a:r>
              <a:rPr lang="el-GR" b="1" dirty="0" smtClean="0">
                <a:solidFill>
                  <a:srgbClr val="FF0000"/>
                </a:solidFill>
                <a:latin typeface="Bookman Old Style" panose="02050604050505020204" pitchFamily="18" charset="0"/>
              </a:rPr>
              <a:t>Μπορώ να φάω το μεσημέρι κάθε εβδομάδα :</a:t>
            </a:r>
            <a:endParaRPr lang="el-GR" b="1" dirty="0">
              <a:solidFill>
                <a:srgbClr val="FF0000"/>
              </a:solidFill>
              <a:latin typeface="Bookman Old Style" panose="02050604050505020204" pitchFamily="18" charset="0"/>
            </a:endParaRPr>
          </a:p>
        </p:txBody>
      </p:sp>
      <p:sp>
        <p:nvSpPr>
          <p:cNvPr id="4" name="TextBox 3"/>
          <p:cNvSpPr txBox="1"/>
          <p:nvPr/>
        </p:nvSpPr>
        <p:spPr>
          <a:xfrm>
            <a:off x="1115616" y="2348880"/>
            <a:ext cx="7056784" cy="3139321"/>
          </a:xfrm>
          <a:prstGeom prst="rect">
            <a:avLst/>
          </a:prstGeom>
          <a:noFill/>
        </p:spPr>
        <p:txBody>
          <a:bodyPr wrap="square" rtlCol="0">
            <a:spAutoFit/>
          </a:bodyPr>
          <a:lstStyle/>
          <a:p>
            <a:pPr marL="285750" indent="-285750">
              <a:buFont typeface="Wingdings" panose="05000000000000000000" pitchFamily="2" charset="2"/>
              <a:buChar char="ü"/>
            </a:pPr>
            <a:r>
              <a:rPr lang="el-GR" dirty="0" smtClean="0">
                <a:latin typeface="Bookman Old Style" panose="02050604050505020204" pitchFamily="18" charset="0"/>
              </a:rPr>
              <a:t>1 φορά κρέας με σαλάτα και ψωμί</a:t>
            </a:r>
          </a:p>
          <a:p>
            <a:pPr marL="285750" indent="-285750">
              <a:buFont typeface="Wingdings" panose="05000000000000000000" pitchFamily="2" charset="2"/>
              <a:buChar char="ü"/>
            </a:pPr>
            <a:r>
              <a:rPr lang="el-GR" dirty="0" smtClean="0">
                <a:latin typeface="Bookman Old Style" panose="02050604050505020204" pitchFamily="18" charset="0"/>
              </a:rPr>
              <a:t>1 ζυμαρικά με τυρί</a:t>
            </a:r>
          </a:p>
          <a:p>
            <a:pPr marL="285750" indent="-285750">
              <a:buFont typeface="Wingdings" panose="05000000000000000000" pitchFamily="2" charset="2"/>
              <a:buChar char="ü"/>
            </a:pPr>
            <a:r>
              <a:rPr lang="el-GR" dirty="0" smtClean="0">
                <a:latin typeface="Bookman Old Style" panose="02050604050505020204" pitchFamily="18" charset="0"/>
              </a:rPr>
              <a:t>1 φορά μπιφτέκια με ρύζι</a:t>
            </a:r>
          </a:p>
          <a:p>
            <a:pPr marL="285750" indent="-285750">
              <a:buFont typeface="Wingdings" panose="05000000000000000000" pitchFamily="2" charset="2"/>
              <a:buChar char="ü"/>
            </a:pPr>
            <a:r>
              <a:rPr lang="el-GR" dirty="0" smtClean="0">
                <a:latin typeface="Bookman Old Style" panose="02050604050505020204" pitchFamily="18" charset="0"/>
              </a:rPr>
              <a:t>1 φορά κοτόπουλο με πατάτες ή ρύζι και λαχανικά</a:t>
            </a:r>
          </a:p>
          <a:p>
            <a:pPr marL="285750" indent="-285750">
              <a:buFont typeface="Wingdings" panose="05000000000000000000" pitchFamily="2" charset="2"/>
              <a:buChar char="ü"/>
            </a:pPr>
            <a:r>
              <a:rPr lang="el-GR" dirty="0" smtClean="0">
                <a:latin typeface="Bookman Old Style" panose="02050604050505020204" pitchFamily="18" charset="0"/>
              </a:rPr>
              <a:t>1 φορά ομελέτα, σαλάτα, τυρί και ψωμί</a:t>
            </a:r>
          </a:p>
          <a:p>
            <a:pPr marL="285750" indent="-285750">
              <a:buFont typeface="Wingdings" panose="05000000000000000000" pitchFamily="2" charset="2"/>
              <a:buChar char="ü"/>
            </a:pPr>
            <a:r>
              <a:rPr lang="el-GR" dirty="0" smtClean="0">
                <a:latin typeface="Bookman Old Style" panose="02050604050505020204" pitchFamily="18" charset="0"/>
              </a:rPr>
              <a:t>2 φορές ψαράκια με σαλάτα και ψωμί</a:t>
            </a:r>
          </a:p>
          <a:p>
            <a:pPr marL="285750" indent="-285750">
              <a:buFont typeface="Wingdings" panose="05000000000000000000" pitchFamily="2" charset="2"/>
              <a:buChar char="ü"/>
            </a:pPr>
            <a:r>
              <a:rPr lang="el-GR" dirty="0" smtClean="0">
                <a:latin typeface="Bookman Old Style" panose="02050604050505020204" pitchFamily="18" charset="0"/>
              </a:rPr>
              <a:t>2 φορές όσπρια με τυρί, ελιές και ψωμί</a:t>
            </a:r>
          </a:p>
          <a:p>
            <a:pPr marL="285750" indent="-285750">
              <a:buFont typeface="Wingdings" panose="05000000000000000000" pitchFamily="2" charset="2"/>
              <a:buChar char="ü"/>
            </a:pPr>
            <a:r>
              <a:rPr lang="el-GR" dirty="0" smtClean="0">
                <a:latin typeface="Bookman Old Style" panose="02050604050505020204" pitchFamily="18" charset="0"/>
              </a:rPr>
              <a:t>2 φορές λαδερό φαγητό (φασολάκια ή αρακά</a:t>
            </a:r>
            <a:r>
              <a:rPr lang="el-GR" dirty="0">
                <a:latin typeface="Bookman Old Style" panose="02050604050505020204" pitchFamily="18" charset="0"/>
              </a:rPr>
              <a:t> </a:t>
            </a:r>
            <a:r>
              <a:rPr lang="el-GR" dirty="0" smtClean="0">
                <a:latin typeface="Bookman Old Style" panose="02050604050505020204" pitchFamily="18" charset="0"/>
              </a:rPr>
              <a:t>ή σπανακόρυζο) με τυρί και ψωμί</a:t>
            </a:r>
          </a:p>
          <a:p>
            <a:pPr marL="285750" indent="-285750">
              <a:buFont typeface="Wingdings" panose="05000000000000000000" pitchFamily="2" charset="2"/>
              <a:buChar char="ü"/>
            </a:pPr>
            <a:r>
              <a:rPr lang="el-GR" dirty="0" smtClean="0">
                <a:latin typeface="Bookman Old Style" panose="02050604050505020204" pitchFamily="18" charset="0"/>
              </a:rPr>
              <a:t>2 φορές μεγάλη σαλάτα από όλα τα λαχανικά με τυρί ή αυγό και ψωμί</a:t>
            </a:r>
            <a:endParaRPr lang="el-GR" dirty="0">
              <a:latin typeface="Bookman Old Style" panose="02050604050505020204" pitchFamily="18" charset="0"/>
            </a:endParaRPr>
          </a:p>
        </p:txBody>
      </p:sp>
      <p:pic>
        <p:nvPicPr>
          <p:cNvPr id="1026" name="Picture 2" descr="Food Clipart Dinner Free - Food On Plate Clipart, HD Png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99" y="1813360"/>
            <a:ext cx="2381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4802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Επεξήγηση με στρογγυλεμένο παραλληλόγραμμο 1"/>
          <p:cNvSpPr/>
          <p:nvPr/>
        </p:nvSpPr>
        <p:spPr>
          <a:xfrm>
            <a:off x="1093021" y="692696"/>
            <a:ext cx="4608512" cy="864096"/>
          </a:xfrm>
          <a:prstGeom prst="wedgeRoundRectCallout">
            <a:avLst>
              <a:gd name="adj1" fmla="val 61366"/>
              <a:gd name="adj2" fmla="val 1002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9592" y="3398781"/>
            <a:ext cx="1512168" cy="1377233"/>
          </a:xfrm>
          <a:prstGeom prst="rect">
            <a:avLst/>
          </a:prstGeom>
        </p:spPr>
      </p:pic>
      <p:sp>
        <p:nvSpPr>
          <p:cNvPr id="3" name="Θέση περιεχομένου 2"/>
          <p:cNvSpPr>
            <a:spLocks noGrp="1"/>
          </p:cNvSpPr>
          <p:nvPr>
            <p:ph idx="1"/>
          </p:nvPr>
        </p:nvSpPr>
        <p:spPr>
          <a:xfrm>
            <a:off x="1259631" y="692696"/>
            <a:ext cx="4032449" cy="648072"/>
          </a:xfrm>
        </p:spPr>
        <p:txBody>
          <a:bodyPr>
            <a:noAutofit/>
          </a:bodyPr>
          <a:lstStyle/>
          <a:p>
            <a:pPr marL="0" indent="0" algn="ctr">
              <a:buNone/>
            </a:pPr>
            <a:r>
              <a:rPr lang="el-GR" b="1" dirty="0" smtClean="0">
                <a:solidFill>
                  <a:srgbClr val="FF0000"/>
                </a:solidFill>
                <a:latin typeface="Bookman Old Style" panose="02050604050505020204" pitchFamily="18" charset="0"/>
              </a:rPr>
              <a:t>Το απόγευμα μπορώ να φάω :</a:t>
            </a:r>
            <a:endParaRPr lang="el-GR" b="1" dirty="0">
              <a:solidFill>
                <a:srgbClr val="FF0000"/>
              </a:solidFill>
              <a:latin typeface="Bookman Old Style" panose="02050604050505020204" pitchFamily="18" charset="0"/>
            </a:endParaRPr>
          </a:p>
        </p:txBody>
      </p:sp>
      <p:sp>
        <p:nvSpPr>
          <p:cNvPr id="4" name="TextBox 3"/>
          <p:cNvSpPr txBox="1"/>
          <p:nvPr/>
        </p:nvSpPr>
        <p:spPr>
          <a:xfrm>
            <a:off x="1115616" y="2348880"/>
            <a:ext cx="7056784" cy="923330"/>
          </a:xfrm>
          <a:prstGeom prst="rect">
            <a:avLst/>
          </a:prstGeom>
          <a:noFill/>
        </p:spPr>
        <p:txBody>
          <a:bodyPr wrap="square" rtlCol="0">
            <a:spAutoFit/>
          </a:bodyPr>
          <a:lstStyle/>
          <a:p>
            <a:pPr marL="285750" indent="-285750">
              <a:buFont typeface="Wingdings" panose="05000000000000000000" pitchFamily="2" charset="2"/>
              <a:buChar char="ü"/>
            </a:pPr>
            <a:r>
              <a:rPr lang="el-GR" dirty="0" smtClean="0">
                <a:latin typeface="Bookman Old Style" panose="02050604050505020204" pitchFamily="18" charset="0"/>
              </a:rPr>
              <a:t>2 φρούτα</a:t>
            </a:r>
          </a:p>
          <a:p>
            <a:pPr marL="285750" indent="-285750">
              <a:buFont typeface="Wingdings" panose="05000000000000000000" pitchFamily="2" charset="2"/>
              <a:buChar char="ü"/>
            </a:pPr>
            <a:r>
              <a:rPr lang="el-GR" dirty="0" smtClean="0">
                <a:latin typeface="Bookman Old Style" panose="02050604050505020204" pitchFamily="18" charset="0"/>
              </a:rPr>
              <a:t>1 ποτήρι φρέσκο χυμό με λίγο κέικ</a:t>
            </a:r>
          </a:p>
          <a:p>
            <a:pPr marL="285750" indent="-285750">
              <a:buFont typeface="Wingdings" panose="05000000000000000000" pitchFamily="2" charset="2"/>
              <a:buChar char="ü"/>
            </a:pPr>
            <a:r>
              <a:rPr lang="el-GR" dirty="0" smtClean="0">
                <a:latin typeface="Bookman Old Style" panose="02050604050505020204" pitchFamily="18" charset="0"/>
              </a:rPr>
              <a:t>1 γιαούρτι με μέλι</a:t>
            </a:r>
            <a:endParaRPr lang="el-GR" dirty="0">
              <a:latin typeface="Bookman Old Style" panose="02050604050505020204" pitchFamily="18" charset="0"/>
            </a:endParaRPr>
          </a:p>
        </p:txBody>
      </p:sp>
      <p:pic>
        <p:nvPicPr>
          <p:cNvPr id="7" name="Θέση περιεχομένου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48680"/>
            <a:ext cx="1440160" cy="1377233"/>
          </a:xfrm>
          <a:prstGeom prst="rect">
            <a:avLst/>
          </a:prstGeom>
        </p:spPr>
      </p:pic>
      <p:sp>
        <p:nvSpPr>
          <p:cNvPr id="8" name="Επεξήγηση με στρογγυλεμένο παραλληλόγραμμο 7"/>
          <p:cNvSpPr/>
          <p:nvPr/>
        </p:nvSpPr>
        <p:spPr>
          <a:xfrm>
            <a:off x="3093343" y="3567417"/>
            <a:ext cx="4608512" cy="864096"/>
          </a:xfrm>
          <a:prstGeom prst="wedgeRoundRectCallout">
            <a:avLst>
              <a:gd name="adj1" fmla="val -63696"/>
              <a:gd name="adj2" fmla="val 40492"/>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Θέση περιεχομένου 2"/>
          <p:cNvSpPr txBox="1">
            <a:spLocks/>
          </p:cNvSpPr>
          <p:nvPr/>
        </p:nvSpPr>
        <p:spPr>
          <a:xfrm>
            <a:off x="3403994" y="3675429"/>
            <a:ext cx="4032449" cy="648072"/>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el-GR" b="1" dirty="0" smtClean="0">
                <a:solidFill>
                  <a:srgbClr val="FF0000"/>
                </a:solidFill>
                <a:latin typeface="Bookman Old Style" panose="02050604050505020204" pitchFamily="18" charset="0"/>
              </a:rPr>
              <a:t>Και το βράδυ :</a:t>
            </a:r>
            <a:endParaRPr lang="el-GR" b="1" dirty="0">
              <a:solidFill>
                <a:srgbClr val="FF0000"/>
              </a:solidFill>
              <a:latin typeface="Bookman Old Style" panose="02050604050505020204" pitchFamily="18" charset="0"/>
            </a:endParaRPr>
          </a:p>
        </p:txBody>
      </p:sp>
      <p:sp>
        <p:nvSpPr>
          <p:cNvPr id="10" name="TextBox 9"/>
          <p:cNvSpPr txBox="1"/>
          <p:nvPr/>
        </p:nvSpPr>
        <p:spPr>
          <a:xfrm>
            <a:off x="1259632" y="4797152"/>
            <a:ext cx="7056784" cy="1477328"/>
          </a:xfrm>
          <a:prstGeom prst="rect">
            <a:avLst/>
          </a:prstGeom>
          <a:noFill/>
        </p:spPr>
        <p:txBody>
          <a:bodyPr wrap="square" rtlCol="0">
            <a:spAutoFit/>
          </a:bodyPr>
          <a:lstStyle/>
          <a:p>
            <a:pPr marL="285750" indent="-285750">
              <a:buFont typeface="Wingdings" panose="05000000000000000000" pitchFamily="2" charset="2"/>
              <a:buChar char="ü"/>
            </a:pPr>
            <a:r>
              <a:rPr lang="el-GR" dirty="0" smtClean="0">
                <a:latin typeface="Bookman Old Style" panose="02050604050505020204" pitchFamily="18" charset="0"/>
              </a:rPr>
              <a:t>1 ποτήρι φρέσκο γάλα με 1 μπανάνα ή δημητριακά</a:t>
            </a:r>
          </a:p>
          <a:p>
            <a:pPr marL="285750" indent="-285750">
              <a:buFont typeface="Wingdings" panose="05000000000000000000" pitchFamily="2" charset="2"/>
              <a:buChar char="ü"/>
            </a:pPr>
            <a:r>
              <a:rPr lang="el-GR" dirty="0" smtClean="0">
                <a:latin typeface="Bookman Old Style" panose="02050604050505020204" pitchFamily="18" charset="0"/>
              </a:rPr>
              <a:t>Ρύζι με γιαούρτι</a:t>
            </a:r>
          </a:p>
          <a:p>
            <a:pPr marL="285750" indent="-285750">
              <a:buFont typeface="Wingdings" panose="05000000000000000000" pitchFamily="2" charset="2"/>
              <a:buChar char="ü"/>
            </a:pPr>
            <a:r>
              <a:rPr lang="el-GR" dirty="0" smtClean="0">
                <a:latin typeface="Bookman Old Style" panose="02050604050505020204" pitchFamily="18" charset="0"/>
              </a:rPr>
              <a:t>Πατάτες  με τυρί και σαλάτα</a:t>
            </a:r>
          </a:p>
          <a:p>
            <a:pPr marL="285750" indent="-285750">
              <a:buFont typeface="Wingdings" panose="05000000000000000000" pitchFamily="2" charset="2"/>
              <a:buChar char="ü"/>
            </a:pPr>
            <a:r>
              <a:rPr lang="el-GR" dirty="0" smtClean="0">
                <a:latin typeface="Bookman Old Style" panose="02050604050505020204" pitchFamily="18" charset="0"/>
              </a:rPr>
              <a:t>Γιαούρτι με φρούτα, μέλι και καρύδια</a:t>
            </a:r>
          </a:p>
          <a:p>
            <a:pPr marL="285750" indent="-285750">
              <a:buFont typeface="Wingdings" panose="05000000000000000000" pitchFamily="2" charset="2"/>
              <a:buChar char="ü"/>
            </a:pPr>
            <a:endParaRPr lang="el-GR" dirty="0">
              <a:latin typeface="Bookman Old Style" panose="02050604050505020204" pitchFamily="18" charset="0"/>
            </a:endParaRPr>
          </a:p>
        </p:txBody>
      </p:sp>
      <p:pic>
        <p:nvPicPr>
          <p:cNvPr id="2050" name="Picture 2" descr="Clip Art Salad Bowl Clipart - Bowl Of Food Clipart, HD Png Download ,  Transparent Png Image - PNGi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038" y="2204387"/>
            <a:ext cx="2106244" cy="1212315"/>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42370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p:cNvSpPr/>
          <p:nvPr/>
        </p:nvSpPr>
        <p:spPr>
          <a:xfrm>
            <a:off x="1926124" y="3429000"/>
            <a:ext cx="3870011"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hlinkClick r:id="rId2"/>
              </a:rPr>
              <a:t>https://</a:t>
            </a:r>
            <a:r>
              <a:rPr lang="en-US" sz="2000" b="1" dirty="0" smtClean="0">
                <a:latin typeface="Arial" panose="020B0604020202020204" pitchFamily="34" charset="0"/>
                <a:cs typeface="Arial" panose="020B0604020202020204" pitchFamily="34" charset="0"/>
                <a:hlinkClick r:id="rId2"/>
              </a:rPr>
              <a:t>www.nutrischool.gr/</a:t>
            </a:r>
            <a:endParaRPr lang="el-GR" sz="2000" b="1" dirty="0" smtClean="0">
              <a:latin typeface="Arial" panose="020B0604020202020204" pitchFamily="34" charset="0"/>
              <a:cs typeface="Arial" panose="020B0604020202020204" pitchFamily="34" charset="0"/>
            </a:endParaRPr>
          </a:p>
          <a:p>
            <a:endParaRPr lang="el-GR" sz="2000" b="1" dirty="0">
              <a:latin typeface="Arial" panose="020B0604020202020204" pitchFamily="34" charset="0"/>
              <a:cs typeface="Arial" panose="020B0604020202020204" pitchFamily="34" charset="0"/>
            </a:endParaRPr>
          </a:p>
        </p:txBody>
      </p:sp>
      <p:sp>
        <p:nvSpPr>
          <p:cNvPr id="10" name="Ορθογώνιο 9"/>
          <p:cNvSpPr/>
          <p:nvPr/>
        </p:nvSpPr>
        <p:spPr>
          <a:xfrm>
            <a:off x="1896214" y="1785437"/>
            <a:ext cx="4878123" cy="1631216"/>
          </a:xfrm>
          <a:prstGeom prst="rect">
            <a:avLst/>
          </a:prstGeom>
        </p:spPr>
        <p:txBody>
          <a:bodyPr wrap="square">
            <a:spAutoFit/>
          </a:bodyPr>
          <a:lstStyle/>
          <a:p>
            <a:r>
              <a:rPr lang="en-US" sz="2000" b="1" dirty="0" smtClean="0">
                <a:latin typeface="Arial" panose="020B0604020202020204" pitchFamily="34" charset="0"/>
                <a:ea typeface="Analecta" panose="04030706050802020602" pitchFamily="82" charset="0"/>
                <a:cs typeface="Arial" panose="020B0604020202020204" pitchFamily="34" charset="0"/>
                <a:hlinkClick r:id="rId3"/>
              </a:rPr>
              <a:t>https://eyzhn.edu.gr/class-material/</a:t>
            </a:r>
            <a:endParaRPr lang="el-GR" sz="2000" b="1" dirty="0" smtClean="0">
              <a:latin typeface="Arial" panose="020B0604020202020204" pitchFamily="34" charset="0"/>
              <a:ea typeface="Analecta" panose="04030706050802020602" pitchFamily="82" charset="0"/>
              <a:cs typeface="Arial" panose="020B0604020202020204" pitchFamily="34" charset="0"/>
            </a:endParaRPr>
          </a:p>
          <a:p>
            <a:endParaRPr lang="el-GR" sz="2000" b="1" dirty="0" smtClean="0">
              <a:latin typeface="Arial" panose="020B0604020202020204" pitchFamily="34" charset="0"/>
              <a:ea typeface="Analecta" panose="04030706050802020602" pitchFamily="82" charset="0"/>
              <a:cs typeface="Arial" panose="020B0604020202020204" pitchFamily="34" charset="0"/>
            </a:endParaRPr>
          </a:p>
          <a:p>
            <a:endParaRPr lang="el-GR" sz="2000" dirty="0" smtClean="0">
              <a:latin typeface="Arial" panose="020B0604020202020204" pitchFamily="34" charset="0"/>
              <a:ea typeface="Analecta" panose="04030706050802020602" pitchFamily="82" charset="0"/>
              <a:cs typeface="Arial" panose="020B0604020202020204" pitchFamily="34" charset="0"/>
            </a:endParaRPr>
          </a:p>
          <a:p>
            <a:r>
              <a:rPr lang="el-GR" sz="2000" b="1" u="sng" dirty="0">
                <a:latin typeface="Arial" panose="020B0604020202020204" pitchFamily="34" charset="0"/>
                <a:ea typeface="Analecta" panose="04030706050802020602" pitchFamily="82" charset="0"/>
                <a:cs typeface="Arial" panose="020B0604020202020204" pitchFamily="34" charset="0"/>
                <a:hlinkClick r:id="rId4"/>
              </a:rPr>
              <a:t>https://www.biomatiko.gr</a:t>
            </a:r>
            <a:r>
              <a:rPr lang="el-GR" sz="2000" u="sng" dirty="0">
                <a:latin typeface="Arial" panose="020B0604020202020204" pitchFamily="34" charset="0"/>
                <a:ea typeface="Analecta" panose="04030706050802020602" pitchFamily="82" charset="0"/>
                <a:cs typeface="Arial" panose="020B0604020202020204" pitchFamily="34" charset="0"/>
                <a:hlinkClick r:id="rId4"/>
              </a:rPr>
              <a:t>/</a:t>
            </a:r>
            <a:endParaRPr lang="el-GR" sz="2000" dirty="0">
              <a:latin typeface="Arial" panose="020B0604020202020204" pitchFamily="34" charset="0"/>
              <a:ea typeface="Analecta" panose="04030706050802020602" pitchFamily="82" charset="0"/>
              <a:cs typeface="Arial" panose="020B0604020202020204" pitchFamily="34" charset="0"/>
            </a:endParaRPr>
          </a:p>
          <a:p>
            <a:endParaRPr lang="el-GR" sz="2000" b="1" dirty="0">
              <a:latin typeface="Arial" panose="020B0604020202020204" pitchFamily="34" charset="0"/>
              <a:ea typeface="Analecta" panose="04030706050802020602" pitchFamily="82" charset="0"/>
              <a:cs typeface="Arial" panose="020B0604020202020204" pitchFamily="34" charset="0"/>
            </a:endParaRPr>
          </a:p>
        </p:txBody>
      </p:sp>
      <p:sp>
        <p:nvSpPr>
          <p:cNvPr id="11" name="TextBox 10"/>
          <p:cNvSpPr txBox="1"/>
          <p:nvPr/>
        </p:nvSpPr>
        <p:spPr>
          <a:xfrm>
            <a:off x="2843808" y="983630"/>
            <a:ext cx="3398486" cy="1077218"/>
          </a:xfrm>
          <a:prstGeom prst="rect">
            <a:avLst/>
          </a:prstGeom>
          <a:noFill/>
        </p:spPr>
        <p:txBody>
          <a:bodyPr wrap="square" rtlCol="0">
            <a:spAutoFit/>
          </a:bodyPr>
          <a:lstStyle/>
          <a:p>
            <a:pPr algn="ctr"/>
            <a:r>
              <a:rPr lang="el-GR" sz="3200" b="1" dirty="0" smtClean="0">
                <a:solidFill>
                  <a:srgbClr val="FF0000"/>
                </a:solidFill>
                <a:latin typeface="Bookman Old Style" panose="02050604050505020204" pitchFamily="18" charset="0"/>
              </a:rPr>
              <a:t>ΠΗΓΕΣ</a:t>
            </a:r>
          </a:p>
          <a:p>
            <a:pPr algn="ctr"/>
            <a:endParaRPr lang="el-GR" sz="3200" b="1" dirty="0">
              <a:solidFill>
                <a:srgbClr val="FF0000"/>
              </a:solidFill>
              <a:latin typeface="Bookman Old Style" panose="02050604050505020204" pitchFamily="18" charset="0"/>
            </a:endParaRPr>
          </a:p>
        </p:txBody>
      </p:sp>
      <p:pic>
        <p:nvPicPr>
          <p:cNvPr id="5" name="Θέση περιεχομένου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92080" y="2758337"/>
            <a:ext cx="2232248" cy="2049211"/>
          </a:xfrm>
          <a:prstGeom prst="rect">
            <a:avLst/>
          </a:prstGeom>
        </p:spPr>
      </p:pic>
      <p:sp>
        <p:nvSpPr>
          <p:cNvPr id="2" name="Ορθογώνιο 1"/>
          <p:cNvSpPr/>
          <p:nvPr/>
        </p:nvSpPr>
        <p:spPr>
          <a:xfrm>
            <a:off x="4576765" y="5127575"/>
            <a:ext cx="3490058" cy="923330"/>
          </a:xfrm>
          <a:prstGeom prst="rect">
            <a:avLst/>
          </a:prstGeom>
          <a:noFill/>
        </p:spPr>
        <p:txBody>
          <a:bodyPr wrap="none" lIns="91440" tIns="45720" rIns="91440" bIns="4572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Γεια σας !</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sp>
        <p:nvSpPr>
          <p:cNvPr id="12"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217916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Το πιάτο της υγιεινής διατροφής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86916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2455" y="23873"/>
            <a:ext cx="9144000" cy="198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65622" y="45902"/>
            <a:ext cx="2052827" cy="1784664"/>
          </a:xfrm>
          <a:prstGeom prst="rect">
            <a:avLst/>
          </a:prstGeom>
        </p:spPr>
      </p:pic>
      <p:sp>
        <p:nvSpPr>
          <p:cNvPr id="5" name="Επεξήγηση με στρογγυλεμένο παραλληλόγραμμο 4"/>
          <p:cNvSpPr/>
          <p:nvPr/>
        </p:nvSpPr>
        <p:spPr>
          <a:xfrm>
            <a:off x="827584" y="243424"/>
            <a:ext cx="5616624" cy="1488361"/>
          </a:xfrm>
          <a:prstGeom prst="wedgeRoundRectCallout">
            <a:avLst>
              <a:gd name="adj1" fmla="val 57299"/>
              <a:gd name="adj2" fmla="val 1031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827584" y="387439"/>
            <a:ext cx="5616624" cy="1200329"/>
          </a:xfrm>
          <a:prstGeom prst="rect">
            <a:avLst/>
          </a:prstGeom>
          <a:noFill/>
        </p:spPr>
        <p:txBody>
          <a:bodyPr wrap="square" rtlCol="0">
            <a:spAutoFit/>
          </a:bodyPr>
          <a:lstStyle/>
          <a:p>
            <a:pPr algn="ctr"/>
            <a:r>
              <a:rPr lang="el-GR" sz="2400" b="1" dirty="0" smtClean="0">
                <a:solidFill>
                  <a:srgbClr val="FF0000"/>
                </a:solidFill>
                <a:latin typeface="Bookman Old Style" panose="02050604050505020204" pitchFamily="18" charset="0"/>
              </a:rPr>
              <a:t>Οι τροφές μας χωρίζονται σε ομάδες ανάλογα με τα θρεπτικά συστατικά τους.</a:t>
            </a:r>
            <a:endParaRPr lang="el-GR" sz="2400" b="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2140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116632"/>
            <a:ext cx="9143999"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0" y="0"/>
            <a:ext cx="9144000"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0000"/>
                </a:solidFill>
                <a:latin typeface="Bookman Old Style" panose="02050604050505020204" pitchFamily="18" charset="0"/>
              </a:rPr>
              <a:t> ΟΙ ΟΜΑΔΕΣ ΕΙΝΑΙ ΟΚΤΩ</a:t>
            </a:r>
            <a:endParaRPr lang="el-GR" sz="3600" b="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724561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smtClean="0">
                <a:ln w="11430"/>
                <a:solidFill>
                  <a:srgbClr val="FF0000"/>
                </a:solidFill>
                <a:latin typeface="Bookman Old Style" panose="02050604050505020204" pitchFamily="18" charset="0"/>
              </a:rPr>
              <a:t>1</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ΔΗΜΗΤΡΙΑΚΑ</a:t>
            </a:r>
            <a:endParaRPr lang="el-GR" sz="4000" b="1" spc="50" dirty="0">
              <a:ln w="11430"/>
              <a:solidFill>
                <a:srgbClr val="FF0000"/>
              </a:solidFill>
              <a:latin typeface="Bookman Old Style" panose="020506040505050202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1268760"/>
            <a:ext cx="7704856" cy="503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419422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7354" y="599712"/>
            <a:ext cx="2781300" cy="1638299"/>
          </a:xfrm>
        </p:spPr>
      </p:pic>
      <p:sp>
        <p:nvSpPr>
          <p:cNvPr id="5" name="Ορθογώνιο 4"/>
          <p:cNvSpPr/>
          <p:nvPr/>
        </p:nvSpPr>
        <p:spPr>
          <a:xfrm>
            <a:off x="827584" y="2204864"/>
            <a:ext cx="7560840" cy="3970318"/>
          </a:xfrm>
          <a:prstGeom prst="rect">
            <a:avLst/>
          </a:prstGeom>
        </p:spPr>
        <p:txBody>
          <a:bodyPr wrap="square">
            <a:spAutoFit/>
          </a:bodyPr>
          <a:lstStyle/>
          <a:p>
            <a:pPr algn="just"/>
            <a:r>
              <a:rPr lang="el-GR" sz="2800" dirty="0">
                <a:latin typeface="Bookman Old Style" panose="02050604050505020204" pitchFamily="18" charset="0"/>
              </a:rPr>
              <a:t>Στην ομάδα των Δημητριακών </a:t>
            </a:r>
            <a:r>
              <a:rPr lang="el-GR" sz="2800" dirty="0" smtClean="0">
                <a:latin typeface="Bookman Old Style" panose="02050604050505020204" pitchFamily="18" charset="0"/>
              </a:rPr>
              <a:t>ανήκουν : </a:t>
            </a:r>
            <a:r>
              <a:rPr lang="el-GR" sz="2800" b="1" dirty="0">
                <a:latin typeface="Bookman Old Style" panose="02050604050505020204" pitchFamily="18" charset="0"/>
              </a:rPr>
              <a:t>ψωμί</a:t>
            </a:r>
            <a:r>
              <a:rPr lang="el-GR" sz="2800" dirty="0">
                <a:latin typeface="Bookman Old Style" panose="02050604050505020204" pitchFamily="18" charset="0"/>
              </a:rPr>
              <a:t>, </a:t>
            </a:r>
            <a:r>
              <a:rPr lang="el-GR" sz="2800" b="1" dirty="0">
                <a:latin typeface="Bookman Old Style" panose="02050604050505020204" pitchFamily="18" charset="0"/>
              </a:rPr>
              <a:t>μακαρόνια, ρύζι, καλαμπόκι, δημητριακά πρωινού, αλεύρι, πατάτες </a:t>
            </a:r>
            <a:r>
              <a:rPr lang="el-GR" sz="2800" b="1" dirty="0" smtClean="0">
                <a:latin typeface="Bookman Old Style" panose="02050604050505020204" pitchFamily="18" charset="0"/>
              </a:rPr>
              <a:t> </a:t>
            </a:r>
            <a:r>
              <a:rPr lang="el-GR" sz="2800" dirty="0" smtClean="0">
                <a:latin typeface="Bookman Old Style" panose="02050604050505020204" pitchFamily="18" charset="0"/>
              </a:rPr>
              <a:t>αλλά</a:t>
            </a:r>
            <a:r>
              <a:rPr lang="el-GR" sz="2800" b="1" dirty="0" smtClean="0">
                <a:latin typeface="Bookman Old Style" panose="02050604050505020204" pitchFamily="18" charset="0"/>
              </a:rPr>
              <a:t> </a:t>
            </a:r>
            <a:r>
              <a:rPr lang="el-GR" sz="2800" dirty="0" smtClean="0">
                <a:latin typeface="Bookman Old Style" panose="02050604050505020204" pitchFamily="18" charset="0"/>
              </a:rPr>
              <a:t>και </a:t>
            </a:r>
            <a:r>
              <a:rPr lang="el-GR" sz="2800" dirty="0" err="1">
                <a:latin typeface="Bookman Old Style" panose="02050604050505020204" pitchFamily="18" charset="0"/>
              </a:rPr>
              <a:t>σησαμένιο</a:t>
            </a:r>
            <a:r>
              <a:rPr lang="el-GR" sz="2800" dirty="0">
                <a:latin typeface="Bookman Old Style" panose="02050604050505020204" pitchFamily="18" charset="0"/>
              </a:rPr>
              <a:t> κουλούρι, </a:t>
            </a:r>
            <a:r>
              <a:rPr lang="el-GR" sz="2800" dirty="0" err="1">
                <a:latin typeface="Bookman Old Style" panose="02050604050505020204" pitchFamily="18" charset="0"/>
              </a:rPr>
              <a:t>κριτσίνια</a:t>
            </a:r>
            <a:r>
              <a:rPr lang="el-GR" sz="2800" dirty="0">
                <a:latin typeface="Bookman Old Style" panose="02050604050505020204" pitchFamily="18" charset="0"/>
              </a:rPr>
              <a:t>, φρυγανιές, αραβική πίτα, παξιμάδι, μπάρα δημητριακών κ.ά. Μας προσφέρουν ενέργεια και για αυτό τα τρώμε καθημερινά </a:t>
            </a:r>
            <a:r>
              <a:rPr lang="el-GR" sz="2800" dirty="0" smtClean="0">
                <a:latin typeface="Bookman Old Style" panose="02050604050505020204" pitchFamily="18" charset="0"/>
              </a:rPr>
              <a:t>. Η </a:t>
            </a:r>
            <a:r>
              <a:rPr lang="el-GR" sz="2800" dirty="0">
                <a:latin typeface="Bookman Old Style" panose="02050604050505020204" pitchFamily="18" charset="0"/>
              </a:rPr>
              <a:t>ενέργεια αυτή προέρχεται από τους υδατάνθρακες που </a:t>
            </a:r>
            <a:r>
              <a:rPr lang="el-GR" sz="2800" dirty="0" smtClean="0">
                <a:latin typeface="Bookman Old Style" panose="02050604050505020204" pitchFamily="18" charset="0"/>
              </a:rPr>
              <a:t>περιέχουν</a:t>
            </a:r>
            <a:r>
              <a:rPr lang="el-GR" sz="2800" dirty="0">
                <a:latin typeface="Bookman Old Style" panose="02050604050505020204" pitchFamily="18" charset="0"/>
              </a:rPr>
              <a:t>.</a:t>
            </a:r>
          </a:p>
        </p:txBody>
      </p:sp>
      <p:sp>
        <p:nvSpPr>
          <p:cNvPr id="6"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754689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a:ln w="11430"/>
                <a:solidFill>
                  <a:srgbClr val="FF0000"/>
                </a:solidFill>
                <a:latin typeface="Bookman Old Style" panose="02050604050505020204" pitchFamily="18" charset="0"/>
              </a:rPr>
              <a:t>2</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ΓΑΛΑΚΤΟΚΟΜΙΚΑ</a:t>
            </a:r>
            <a:endParaRPr lang="el-GR" sz="4000" b="1" spc="50" dirty="0">
              <a:ln w="11430"/>
              <a:solidFill>
                <a:srgbClr val="FF0000"/>
              </a:solidFill>
              <a:latin typeface="Bookman Old Style" panose="020506040505050202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2296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406480"/>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dirty="0"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95151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55245" y="634913"/>
            <a:ext cx="2577525" cy="176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827584" y="2367170"/>
            <a:ext cx="7632848" cy="3539430"/>
          </a:xfrm>
          <a:prstGeom prst="rect">
            <a:avLst/>
          </a:prstGeom>
        </p:spPr>
        <p:txBody>
          <a:bodyPr wrap="square">
            <a:spAutoFit/>
          </a:bodyPr>
          <a:lstStyle/>
          <a:p>
            <a:pPr algn="just"/>
            <a:r>
              <a:rPr lang="el-GR" sz="2800" dirty="0" smtClean="0">
                <a:latin typeface="Bookman Old Style" panose="02050604050505020204" pitchFamily="18" charset="0"/>
              </a:rPr>
              <a:t>Εδώ ανήκουν τα </a:t>
            </a:r>
            <a:r>
              <a:rPr lang="el-GR" sz="2800" dirty="0">
                <a:latin typeface="Bookman Old Style" panose="02050604050505020204" pitchFamily="18" charset="0"/>
              </a:rPr>
              <a:t>τρόφιμα: </a:t>
            </a:r>
            <a:r>
              <a:rPr lang="el-GR" sz="2800" b="1" dirty="0">
                <a:latin typeface="Bookman Old Style" panose="02050604050505020204" pitchFamily="18" charset="0"/>
              </a:rPr>
              <a:t>γάλα, γιαούρτι, κίτρινο τυρί, λευκό τυρί, τυρί κρέμα</a:t>
            </a:r>
            <a:r>
              <a:rPr lang="el-GR" sz="2800" dirty="0">
                <a:latin typeface="Bookman Old Style" panose="02050604050505020204" pitchFamily="18" charset="0"/>
              </a:rPr>
              <a:t>. τα γαλακτοκομικά είναι απαραίτητα για την ανάπτυξη, δηλαδή για να </a:t>
            </a:r>
            <a:r>
              <a:rPr lang="el-GR" sz="2800" dirty="0" smtClean="0">
                <a:latin typeface="Bookman Old Style" panose="02050604050505020204" pitchFamily="18" charset="0"/>
              </a:rPr>
              <a:t>μεγαλώσουμε. </a:t>
            </a:r>
            <a:r>
              <a:rPr lang="el-GR" sz="2800" dirty="0">
                <a:latin typeface="Bookman Old Style" panose="02050604050505020204" pitchFamily="18" charset="0"/>
              </a:rPr>
              <a:t>Τα γαλακτοκομικά περιέχουν ασβέστιο, ένα συστατικό που χρειάζεται για να γίνουν γερά τα κόκκαλα και τα δόντια και να μπορούν να μεγαλώσουν. </a:t>
            </a:r>
          </a:p>
        </p:txBody>
      </p:sp>
      <p:sp>
        <p:nvSpPr>
          <p:cNvPr id="5"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2136327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0"/>
            <a:ext cx="9144000" cy="1268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spc="50" dirty="0">
                <a:ln w="11430"/>
                <a:solidFill>
                  <a:srgbClr val="FF0000"/>
                </a:solidFill>
                <a:latin typeface="Bookman Old Style" panose="02050604050505020204" pitchFamily="18" charset="0"/>
              </a:rPr>
              <a:t>3</a:t>
            </a:r>
            <a:r>
              <a:rPr lang="el-GR" sz="4000" b="1" spc="50" baseline="30000" dirty="0" smtClean="0">
                <a:ln w="11430"/>
                <a:solidFill>
                  <a:srgbClr val="FF0000"/>
                </a:solidFill>
                <a:latin typeface="Bookman Old Style" panose="02050604050505020204" pitchFamily="18" charset="0"/>
              </a:rPr>
              <a:t>η</a:t>
            </a:r>
            <a:r>
              <a:rPr lang="el-GR" sz="4000" b="1" spc="50" dirty="0" smtClean="0">
                <a:ln w="11430"/>
                <a:solidFill>
                  <a:srgbClr val="FF0000"/>
                </a:solidFill>
                <a:latin typeface="Bookman Old Style" panose="02050604050505020204" pitchFamily="18" charset="0"/>
              </a:rPr>
              <a:t> ΟΜΑΔΑ : ΦΡΟΥΤΑ</a:t>
            </a:r>
            <a:endParaRPr lang="el-GR" sz="4000" b="1" spc="50" dirty="0">
              <a:ln w="11430"/>
              <a:solidFill>
                <a:srgbClr val="FF0000"/>
              </a:solidFill>
              <a:latin typeface="Bookman Old Style" panose="020506040505050202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47800"/>
            <a:ext cx="7776864" cy="508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Υπότιτλος 2"/>
          <p:cNvSpPr txBox="1">
            <a:spLocks/>
          </p:cNvSpPr>
          <p:nvPr/>
        </p:nvSpPr>
        <p:spPr>
          <a:xfrm>
            <a:off x="3733428" y="6356711"/>
            <a:ext cx="5410572" cy="478904"/>
          </a:xfrm>
          <a:prstGeom prst="rect">
            <a:avLst/>
          </a:prstGeom>
        </p:spPr>
        <p:txBody>
          <a:bodyPr vert="horz" lIns="91440" tIns="45720" rIns="91440" bIns="45720" rtlCol="0" anchor="t">
            <a:normAutofit fontScale="925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l-GR" sz="2000" b="1" smtClean="0">
                <a:solidFill>
                  <a:schemeClr val="bg1">
                    <a:lumMod val="95000"/>
                  </a:schemeClr>
                </a:solidFill>
              </a:rPr>
              <a:t>ΕΚΠ/ΚΟΣ : ΕΛΕΥΘΕΡΙΑ ΠΑΠΑΔΗΜΗΤΡΙΟΥ</a:t>
            </a:r>
            <a:endParaRPr lang="el-GR" sz="2000" b="1" dirty="0">
              <a:solidFill>
                <a:schemeClr val="bg1">
                  <a:lumMod val="95000"/>
                </a:schemeClr>
              </a:solidFill>
            </a:endParaRPr>
          </a:p>
        </p:txBody>
      </p:sp>
    </p:spTree>
    <p:extLst>
      <p:ext uri="{BB962C8B-B14F-4D97-AF65-F5344CB8AC3E}">
        <p14:creationId xmlns:p14="http://schemas.microsoft.com/office/powerpoint/2010/main" val="3948808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5904</TotalTime>
  <Words>782</Words>
  <Application>Microsoft Office PowerPoint</Application>
  <PresentationFormat>Προβολή στην οθόνη (4:3)</PresentationFormat>
  <Paragraphs>70</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Πινέζα</vt:lpstr>
      <vt:lpstr>ΟΙ ΟΜΑΔΕΣ ΤΩΝ ΤΡΟΦΩΝ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Eleftheria Papadimitriou</dc:creator>
  <cp:lastModifiedBy>Eleftheria Papadimitriou</cp:lastModifiedBy>
  <cp:revision>62</cp:revision>
  <dcterms:created xsi:type="dcterms:W3CDTF">2021-09-02T13:40:35Z</dcterms:created>
  <dcterms:modified xsi:type="dcterms:W3CDTF">2021-09-19T07:00:28Z</dcterms:modified>
</cp:coreProperties>
</file>